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0">
  <p:sldMasterIdLst>
    <p:sldMasterId id="2147483708" r:id="rId1"/>
  </p:sldMasterIdLst>
  <p:notesMasterIdLst>
    <p:notesMasterId r:id="rId56"/>
  </p:notesMasterIdLst>
  <p:sldIdLst>
    <p:sldId id="340" r:id="rId2"/>
    <p:sldId id="516" r:id="rId3"/>
    <p:sldId id="671" r:id="rId4"/>
    <p:sldId id="550" r:id="rId5"/>
    <p:sldId id="603" r:id="rId6"/>
    <p:sldId id="604" r:id="rId7"/>
    <p:sldId id="635" r:id="rId8"/>
    <p:sldId id="639" r:id="rId9"/>
    <p:sldId id="640" r:id="rId10"/>
    <p:sldId id="561" r:id="rId11"/>
    <p:sldId id="569" r:id="rId12"/>
    <p:sldId id="596" r:id="rId13"/>
    <p:sldId id="672" r:id="rId14"/>
    <p:sldId id="675" r:id="rId15"/>
    <p:sldId id="676" r:id="rId16"/>
    <p:sldId id="677" r:id="rId17"/>
    <p:sldId id="674" r:id="rId18"/>
    <p:sldId id="573" r:id="rId19"/>
    <p:sldId id="636" r:id="rId20"/>
    <p:sldId id="678" r:id="rId21"/>
    <p:sldId id="650" r:id="rId22"/>
    <p:sldId id="651" r:id="rId23"/>
    <p:sldId id="585" r:id="rId24"/>
    <p:sldId id="654" r:id="rId25"/>
    <p:sldId id="655" r:id="rId26"/>
    <p:sldId id="679" r:id="rId27"/>
    <p:sldId id="656" r:id="rId28"/>
    <p:sldId id="680" r:id="rId29"/>
    <p:sldId id="586" r:id="rId30"/>
    <p:sldId id="682" r:id="rId31"/>
    <p:sldId id="633" r:id="rId32"/>
    <p:sldId id="683" r:id="rId33"/>
    <p:sldId id="684" r:id="rId34"/>
    <p:sldId id="685" r:id="rId35"/>
    <p:sldId id="686" r:id="rId36"/>
    <p:sldId id="687" r:id="rId37"/>
    <p:sldId id="688" r:id="rId38"/>
    <p:sldId id="588" r:id="rId39"/>
    <p:sldId id="689" r:id="rId40"/>
    <p:sldId id="690" r:id="rId41"/>
    <p:sldId id="691" r:id="rId42"/>
    <p:sldId id="692" r:id="rId43"/>
    <p:sldId id="693" r:id="rId44"/>
    <p:sldId id="694" r:id="rId45"/>
    <p:sldId id="695" r:id="rId46"/>
    <p:sldId id="696" r:id="rId47"/>
    <p:sldId id="657" r:id="rId48"/>
    <p:sldId id="658" r:id="rId49"/>
    <p:sldId id="697" r:id="rId50"/>
    <p:sldId id="698" r:id="rId51"/>
    <p:sldId id="699" r:id="rId52"/>
    <p:sldId id="700" r:id="rId53"/>
    <p:sldId id="701" r:id="rId54"/>
    <p:sldId id="508" r:id="rId55"/>
  </p:sldIdLst>
  <p:sldSz cx="9144000" cy="6858000" type="screen4x3"/>
  <p:notesSz cx="6810375" cy="99425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A7D3FF"/>
    <a:srgbClr val="87893B"/>
    <a:srgbClr val="008000"/>
    <a:srgbClr val="0066FF"/>
    <a:srgbClr val="006600"/>
    <a:srgbClr val="CC0000"/>
    <a:srgbClr val="0066CC"/>
    <a:srgbClr val="6699FF"/>
    <a:srgbClr val="33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6" autoAdjust="0"/>
    <p:restoredTop sz="94660"/>
  </p:normalViewPr>
  <p:slideViewPr>
    <p:cSldViewPr>
      <p:cViewPr>
        <p:scale>
          <a:sx n="100" d="100"/>
          <a:sy n="100" d="100"/>
        </p:scale>
        <p:origin x="-2148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639" cy="497047"/>
          </a:xfrm>
          <a:prstGeom prst="rect">
            <a:avLst/>
          </a:prstGeom>
        </p:spPr>
        <p:txBody>
          <a:bodyPr vert="horz" lIns="91477" tIns="45738" rIns="91477" bIns="457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147" y="0"/>
            <a:ext cx="2951639" cy="497047"/>
          </a:xfrm>
          <a:prstGeom prst="rect">
            <a:avLst/>
          </a:prstGeom>
        </p:spPr>
        <p:txBody>
          <a:bodyPr vert="horz" lIns="91477" tIns="45738" rIns="91477" bIns="457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C7B923E-1ECE-4B45-8F20-A1F3DD232AFE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22733"/>
            <a:ext cx="5447346" cy="4473417"/>
          </a:xfrm>
          <a:prstGeom prst="rect">
            <a:avLst/>
          </a:prstGeom>
        </p:spPr>
        <p:txBody>
          <a:bodyPr vert="horz" lIns="91477" tIns="45738" rIns="91477" bIns="4573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879"/>
            <a:ext cx="2951639" cy="497046"/>
          </a:xfrm>
          <a:prstGeom prst="rect">
            <a:avLst/>
          </a:prstGeom>
        </p:spPr>
        <p:txBody>
          <a:bodyPr vert="horz" lIns="91477" tIns="45738" rIns="91477" bIns="457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147" y="9443879"/>
            <a:ext cx="2951639" cy="497046"/>
          </a:xfrm>
          <a:prstGeom prst="rect">
            <a:avLst/>
          </a:prstGeom>
        </p:spPr>
        <p:txBody>
          <a:bodyPr vert="horz" lIns="91477" tIns="45738" rIns="91477" bIns="457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7B7AAE2-DA4D-4466-8803-B93ABD149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1EB39-7FFD-4F2F-82E2-75654EF4B179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6F6AC-DC0B-48CF-90BA-35F14087B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B1F4F-3469-4E1F-AF0B-2221F98BB0CC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68535-E6A8-4E75-BF11-0C67F354C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9BFD7-2F54-4BD4-951E-6D6BE604255B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4E81B-D667-4708-98E0-3256EFE0B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4B170-AB42-43A2-8474-5C1D161E4BB3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7AFD8-FD70-4650-9F03-3DFE362F1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FD9B7-5B59-4A7A-8E0B-D4353BCF77CC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2C0AA-9FD0-44F2-A261-45052046AD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B159F-8511-43CA-9A05-D5D71B6DEB29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CE99A-E8BD-4CA6-AB52-0F433C6A7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2509C-4723-4085-BFBE-C81F8F04DBE3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BA65C-8C7B-456B-8581-D8F2E8046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A4F76-CCB3-49EB-B395-6FA7B6AE3EB0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903BC-78C4-4E9A-B3DA-2499CE8FA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E1ACC-49C6-440D-9D82-C86B5BB99750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52A94-7AAF-4030-BE8E-204AD512F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30F7C-408F-48EF-988D-5302AB96EF96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67FE7-E152-4075-91D4-C3BA0A7B6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EE6F6-B1B0-4599-B194-BEC193B8D082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E42B0-EB04-4ADA-9C64-120D6685A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084304-703E-4BDC-9061-D3A74DA93508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07E25D-23CF-4D59-8DF5-8536C839B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Documents and Settings\KuzovkovaDA\Рабочий стол\Logo_MinZdrav_var1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-1168400"/>
            <a:ext cx="6227763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41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РОССИЯ 2022</a:t>
            </a:r>
            <a:endParaRPr lang="ru-RU" dirty="0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989138"/>
            <a:ext cx="9144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773238"/>
            <a:ext cx="9144000" cy="2873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434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84213" y="2042586"/>
            <a:ext cx="777716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Helios"/>
              </a:rPr>
              <a:t>ВСЕРОССИЙСКОЙ СОВЕЩАНИЕ РУКОВОДИТЕЛЕЙ СЛУЖБЫ МЕДИЦИНСКОЙ СТАТИСТИКИ</a:t>
            </a:r>
          </a:p>
          <a:p>
            <a:endParaRPr lang="ru-RU" sz="2400" b="1" dirty="0">
              <a:solidFill>
                <a:schemeClr val="bg1"/>
              </a:solidFill>
              <a:latin typeface="Helios"/>
            </a:endParaRPr>
          </a:p>
          <a:p>
            <a:r>
              <a:rPr lang="ru-RU" b="1" dirty="0">
                <a:solidFill>
                  <a:schemeClr val="bg1"/>
                </a:solidFill>
                <a:latin typeface="Helios"/>
              </a:rPr>
              <a:t>МОСКВА, </a:t>
            </a:r>
            <a:r>
              <a:rPr lang="ru-RU" b="1" dirty="0" smtClean="0">
                <a:solidFill>
                  <a:schemeClr val="bg1"/>
                </a:solidFill>
                <a:latin typeface="Helios"/>
              </a:rPr>
              <a:t> 1</a:t>
            </a:r>
            <a:r>
              <a:rPr lang="en-US" b="1" dirty="0" smtClean="0">
                <a:solidFill>
                  <a:schemeClr val="bg1"/>
                </a:solidFill>
                <a:latin typeface="Helios"/>
              </a:rPr>
              <a:t>2</a:t>
            </a:r>
            <a:r>
              <a:rPr lang="ru-RU" b="1" dirty="0" smtClean="0">
                <a:solidFill>
                  <a:schemeClr val="bg1"/>
                </a:solidFill>
                <a:latin typeface="Helios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Helios"/>
              </a:rPr>
              <a:t>ОКТЯБРЯ </a:t>
            </a:r>
            <a:r>
              <a:rPr lang="ru-RU" b="1" dirty="0" smtClean="0">
                <a:solidFill>
                  <a:schemeClr val="bg1"/>
                </a:solidFill>
                <a:latin typeface="Helios"/>
              </a:rPr>
              <a:t>202</a:t>
            </a:r>
            <a:r>
              <a:rPr lang="en-US" b="1" dirty="0" smtClean="0">
                <a:solidFill>
                  <a:schemeClr val="bg1"/>
                </a:solidFill>
                <a:latin typeface="Helios"/>
              </a:rPr>
              <a:t>3</a:t>
            </a:r>
            <a:r>
              <a:rPr lang="ru-RU" b="1" dirty="0" smtClean="0">
                <a:solidFill>
                  <a:schemeClr val="bg1"/>
                </a:solidFill>
                <a:latin typeface="Helios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Helios"/>
              </a:rPr>
              <a:t>ГОДА</a:t>
            </a:r>
          </a:p>
          <a:p>
            <a:endParaRPr lang="ru-RU" b="1" dirty="0">
              <a:solidFill>
                <a:schemeClr val="bg1"/>
              </a:solidFill>
              <a:latin typeface="Helios"/>
            </a:endParaRPr>
          </a:p>
          <a:p>
            <a:r>
              <a:rPr lang="ru-RU" b="1" dirty="0">
                <a:solidFill>
                  <a:schemeClr val="bg1"/>
                </a:solidFill>
                <a:latin typeface="Helios"/>
              </a:rPr>
              <a:t>Начальник отдела </a:t>
            </a:r>
            <a:r>
              <a:rPr lang="ru-RU" b="1" dirty="0" smtClean="0">
                <a:solidFill>
                  <a:schemeClr val="bg1"/>
                </a:solidFill>
                <a:latin typeface="Helios"/>
              </a:rPr>
              <a:t>медицинской статистики 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Helios"/>
              </a:rPr>
              <a:t>Департамента мониторинга, анализа и стратегического 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Helios"/>
              </a:rPr>
              <a:t>развития здравоохранения</a:t>
            </a:r>
            <a:endParaRPr lang="ru-RU" b="1" dirty="0">
              <a:solidFill>
                <a:schemeClr val="bg1"/>
              </a:solidFill>
              <a:latin typeface="Helios"/>
            </a:endParaRPr>
          </a:p>
          <a:p>
            <a:endParaRPr lang="ru-RU" b="1" dirty="0">
              <a:solidFill>
                <a:schemeClr val="bg1"/>
              </a:solidFill>
              <a:latin typeface="Helios"/>
            </a:endParaRPr>
          </a:p>
          <a:p>
            <a:r>
              <a:rPr lang="ru-RU" b="1" dirty="0">
                <a:solidFill>
                  <a:schemeClr val="bg1"/>
                </a:solidFill>
                <a:latin typeface="Helios"/>
              </a:rPr>
              <a:t>АЛЕКСАНДРОВА ГАЛИНА АЛЕКСАНДРОВНА</a:t>
            </a:r>
          </a:p>
          <a:p>
            <a:endParaRPr lang="ru-RU" b="1" dirty="0">
              <a:solidFill>
                <a:schemeClr val="bg1"/>
              </a:solidFill>
              <a:latin typeface="Helio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700213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t"/>
          <a:lstStyle/>
          <a:p>
            <a:pPr defTabSz="957263"/>
            <a:endParaRPr lang="ru-RU" sz="2800" b="1" u="sng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ФОРМА ФЕДЕРАЛЬНОГО  СТАТИСТИЧЕСКОГО НАБЛЮДЕНИЯ № 30</a:t>
            </a:r>
          </a:p>
          <a:p>
            <a:pPr defTabSz="957263"/>
            <a:endParaRPr lang="ru-RU" sz="2400" b="1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«СВЕДЕНИЯ </a:t>
            </a:r>
            <a:r>
              <a:rPr lang="en-US" sz="2400" b="1">
                <a:solidFill>
                  <a:schemeClr val="bg1"/>
                </a:solidFill>
              </a:rPr>
              <a:t>О</a:t>
            </a:r>
            <a:r>
              <a:rPr lang="ru-RU" sz="2400" b="1">
                <a:solidFill>
                  <a:schemeClr val="bg1"/>
                </a:solidFill>
              </a:rPr>
              <a:t> МЕДИЦИНСКОЙ ОРГАНИЗАЦИИ</a:t>
            </a:r>
            <a:r>
              <a:rPr lang="ru-RU" sz="2400" b="1">
                <a:solidFill>
                  <a:srgbClr val="FFFFFF"/>
                </a:solidFill>
              </a:rPr>
              <a:t>»</a:t>
            </a:r>
          </a:p>
          <a:p>
            <a:pPr defTabSz="957263"/>
            <a:endParaRPr lang="en-US" sz="2400" b="1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412875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3690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3690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90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И ОТРАСЛЕВОГО  СТАТИСТИЧЕСКОГО   НАБЛЮДЕНИЯ</a:t>
            </a: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683568" y="4221088"/>
            <a:ext cx="828092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Изменения в форму вносятся в соответствии с новой номенклатурой должностей медицинских и фармацевтических работников, утвержденной  приказом Минздрава России от 2 мая 2023 г. № 205н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 утверждении Номенклатуры должностей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(зарегистрирован Минюстом России 1 июня 2023 г., № 73664)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b="1" i="1"/>
          </a:p>
        </p:txBody>
      </p:sp>
      <p:sp>
        <p:nvSpPr>
          <p:cNvPr id="34918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4918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49191" name="Rectangle 7"/>
          <p:cNvSpPr>
            <a:spLocks noChangeArrowheads="1"/>
          </p:cNvSpPr>
          <p:nvPr/>
        </p:nvSpPr>
        <p:spPr bwMode="auto">
          <a:xfrm>
            <a:off x="539552" y="764704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49192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349193" name="Rectangle 9"/>
          <p:cNvSpPr>
            <a:spLocks noChangeArrowheads="1"/>
          </p:cNvSpPr>
          <p:nvPr/>
        </p:nvSpPr>
        <p:spPr bwMode="auto">
          <a:xfrm>
            <a:off x="611188" y="836613"/>
            <a:ext cx="82089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  <a:p>
            <a:endParaRPr lang="ru-RU" sz="1600" b="1"/>
          </a:p>
        </p:txBody>
      </p:sp>
      <p:sp>
        <p:nvSpPr>
          <p:cNvPr id="349539" name="Rectangle 355"/>
          <p:cNvSpPr>
            <a:spLocks noChangeArrowheads="1"/>
          </p:cNvSpPr>
          <p:nvPr/>
        </p:nvSpPr>
        <p:spPr bwMode="auto">
          <a:xfrm>
            <a:off x="683568" y="1196752"/>
            <a:ext cx="7848872" cy="360040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Внесены изменения 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1001: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83568" y="1844824"/>
          <a:ext cx="7920880" cy="3478160"/>
        </p:xfrm>
        <a:graphic>
          <a:graphicData uri="http://schemas.openxmlformats.org/drawingml/2006/table">
            <a:tbl>
              <a:tblPr/>
              <a:tblGrid>
                <a:gridCol w="6747416"/>
                <a:gridCol w="1173464"/>
              </a:tblGrid>
              <a:tr h="360040"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Добавлены строки: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Лаборатории, всего, из них: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 marL="25209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из них централизованные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33.2.1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 marL="25209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наличием молекулярно-генетических лабораторий  </a:t>
                      </a:r>
                      <a:endParaRPr lang="ru-RU" sz="14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2095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(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ПЦР- лабораторий) 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33.2.2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Центры респираторные 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138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из них для взрослых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138.1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Центры травматологии и ортопедии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Хосписы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из них для детей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144.1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8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Изменены наименование строк: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Центры врача общей практики (семейн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ой медицины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126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Центры паллиативной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медицинской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помощи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132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b="1" i="1"/>
          </a:p>
        </p:txBody>
      </p:sp>
      <p:sp>
        <p:nvSpPr>
          <p:cNvPr id="34918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4918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4919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49192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349193" name="Rectangle 9"/>
          <p:cNvSpPr>
            <a:spLocks noChangeArrowheads="1"/>
          </p:cNvSpPr>
          <p:nvPr/>
        </p:nvSpPr>
        <p:spPr bwMode="auto">
          <a:xfrm>
            <a:off x="611188" y="836613"/>
            <a:ext cx="82089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  <a:p>
            <a:endParaRPr lang="ru-RU" sz="1600" b="1"/>
          </a:p>
        </p:txBody>
      </p:sp>
      <p:sp>
        <p:nvSpPr>
          <p:cNvPr id="349539" name="Rectangle 355"/>
          <p:cNvSpPr>
            <a:spLocks noChangeArrowheads="1"/>
          </p:cNvSpPr>
          <p:nvPr/>
        </p:nvSpPr>
        <p:spPr bwMode="auto">
          <a:xfrm>
            <a:off x="755576" y="836712"/>
            <a:ext cx="7992888" cy="288925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/>
              <a:t>В таблицу </a:t>
            </a:r>
            <a:r>
              <a:rPr lang="ru-RU" sz="1600" b="1" dirty="0" smtClean="0"/>
              <a:t>1003  внесены изменения в наименование строк:</a:t>
            </a:r>
            <a:endParaRPr lang="ru-RU" sz="1600" b="1" dirty="0"/>
          </a:p>
          <a:p>
            <a:endParaRPr lang="ru-RU" sz="1600" b="1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83566" y="1628800"/>
          <a:ext cx="7920881" cy="4480560"/>
        </p:xfrm>
        <a:graphic>
          <a:graphicData uri="http://schemas.openxmlformats.org/drawingml/2006/table">
            <a:tbl>
              <a:tblPr/>
              <a:tblGrid>
                <a:gridCol w="3960440"/>
                <a:gridCol w="609298"/>
                <a:gridCol w="837786"/>
                <a:gridCol w="837786"/>
                <a:gridCol w="761624"/>
                <a:gridCol w="913947"/>
              </a:tblGrid>
              <a:tr h="393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подразде-лений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форм работы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(нет – 0, есть – 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  <a:b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подраз-делений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установок,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бригад,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выездов,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пациентов, принятых при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выездах, чел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Врачебные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амбулатории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Мобильные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стоматологические кабинеты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Флюорографические установки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Лаборатории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Врачебные бригады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Отделения  выездной патронажной паллиативной медицинской помощи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взрослым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Отделения  выездной патронажной паллиативной медицинской помощи детям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Фельдшерско-акушерские пункты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Фельдшерские пункты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Маммографические установки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Мобильные медицинские бригады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Мобильные медицинские комплексы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77857" name="Rectangle 1"/>
          <p:cNvSpPr>
            <a:spLocks noChangeArrowheads="1"/>
          </p:cNvSpPr>
          <p:nvPr/>
        </p:nvSpPr>
        <p:spPr bwMode="auto">
          <a:xfrm>
            <a:off x="683568" y="1124744"/>
            <a:ext cx="79928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9702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x-none" sz="1600" b="1" smtClean="0">
                <a:latin typeface="Times New Roman" pitchFamily="18" charset="0"/>
                <a:cs typeface="Times New Roman" pitchFamily="18" charset="0"/>
              </a:rPr>
              <a:t>Передвижные подразделения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 формы работы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(1003)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827584" y="836712"/>
            <a:ext cx="7992888" cy="432147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таблицу  1100 </a:t>
            </a:r>
            <a:endParaRPr lang="ru-RU" sz="16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1412776"/>
          <a:ext cx="7992888" cy="4538474"/>
        </p:xfrm>
        <a:graphic>
          <a:graphicData uri="http://schemas.openxmlformats.org/drawingml/2006/table">
            <a:tbl>
              <a:tblPr/>
              <a:tblGrid>
                <a:gridCol w="3240360"/>
                <a:gridCol w="576064"/>
                <a:gridCol w="3384376"/>
                <a:gridCol w="792088"/>
              </a:tblGrid>
              <a:tr h="36003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Удалены строки: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женщин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Сестринское дело (</a:t>
                      </a:r>
                      <a:r>
                        <a:rPr lang="ru-RU" sz="1400" strike="noStrike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бакалавриат</a:t>
                      </a: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по специальностям </a:t>
                      </a:r>
                      <a:r>
                        <a:rPr lang="ru-RU" sz="1400" strike="no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стр.144):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Акушерское дело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400" strike="noStrik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из них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400" strike="noStrik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заведующие фельдшерско-акушерским</a:t>
                      </a:r>
                      <a:br>
                        <a:rPr lang="ru-RU" sz="1400" strike="noStrik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400" strike="noStrik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(фельдшерским) пунктом</a:t>
                      </a:r>
                      <a:endParaRPr lang="ru-RU" sz="1400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161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Сестринское дело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главные медицинские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сестры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Сестринское дело в педиатрии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из них по специальности:</a:t>
                      </a:r>
                    </a:p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бактериология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Лечебное дело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гигиена и санитария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Стоматология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энтомология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Стоматология профилактическая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эпидемиология (</a:t>
                      </a:r>
                      <a:r>
                        <a:rPr lang="ru-RU" sz="1400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парази</a:t>
                      </a: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</a:t>
                      </a:r>
                      <a:r>
                        <a:rPr lang="ru-RU" sz="1400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тология</a:t>
                      </a: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7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Стоматология ортопедическая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фельдшеры-водители скорой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медицинской помощи</a:t>
                      </a:r>
                      <a:endParaRPr lang="ru-RU" sz="1400" strike="noStrik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217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сестринского дела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trike="noStrik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Специалисты с высшим неоконченным фармацевтическим образованием или провизоры (из стр. 220)</a:t>
                      </a:r>
                      <a:endParaRPr lang="ru-RU" sz="1400" strike="noStrike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224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Управление сестринской деятельностью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827584" y="836712"/>
            <a:ext cx="7992888" cy="432147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таблицу  1100 </a:t>
            </a:r>
            <a:endParaRPr lang="ru-RU" sz="16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1412776"/>
          <a:ext cx="7848872" cy="4512557"/>
        </p:xfrm>
        <a:graphic>
          <a:graphicData uri="http://schemas.openxmlformats.org/drawingml/2006/table">
            <a:tbl>
              <a:tblPr/>
              <a:tblGrid>
                <a:gridCol w="6664137"/>
                <a:gridCol w="1184735"/>
              </a:tblGrid>
              <a:tr h="36003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Изменены наименования строк: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Врачи-специалисты (из стр.1): </a:t>
                      </a: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руководители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организаций  и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их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заместители 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организаторы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здравоохранения)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04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общей практики (семейные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врачи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  из них: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педиатры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участковые </a:t>
                      </a: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(включая </a:t>
                      </a: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педиатров 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участковых </a:t>
                      </a: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приписных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участков)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 спортивной медицине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(включая старших врачей)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скорой медицинской помощи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(включая старших врачей)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медицинские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логопеды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3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медицинские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психологи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1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судебные эксперты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(эксперты-биохимики, эксперты-генетики, эксперты-химики)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4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химики-эксперты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медицинской организации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33">
                <a:tc>
                  <a:txBody>
                    <a:bodyPr/>
                    <a:lstStyle/>
                    <a:p>
                      <a:pPr marL="2921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эксперты-физики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по контролю за источниками ионизирующих и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неоионизирующих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излучений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Провизоры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общего числа среднего медперсонала (из стр.144):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акушерки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(включая старших)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827584" y="836712"/>
            <a:ext cx="7992888" cy="432147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таблицу  1100 </a:t>
            </a:r>
            <a:endParaRPr lang="ru-RU" sz="16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1412776"/>
          <a:ext cx="7704856" cy="4642467"/>
        </p:xfrm>
        <a:graphic>
          <a:graphicData uri="http://schemas.openxmlformats.org/drawingml/2006/table">
            <a:tbl>
              <a:tblPr/>
              <a:tblGrid>
                <a:gridCol w="6243590"/>
                <a:gridCol w="1461266"/>
              </a:tblGrid>
              <a:tr h="36003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Изменены наименования строк: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04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зубные техники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(включая старших)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медицинские лабораторные техники (фельдшеры-лаборанты),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включая старших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медицинские сестры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(братья),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медицинские сестры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приему вызовов скорой медицинской помощи 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передаче их выездным бригадам скорой медицинской помощи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179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 marL="209550" indent="-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операционные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(включая старших)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38">
                <a:tc>
                  <a:txBody>
                    <a:bodyPr/>
                    <a:lstStyle/>
                    <a:p>
                      <a:pPr marL="119380" indent="-1193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по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медицинской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реабилитации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189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10"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прочие должности медицинских сестер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(братьев)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198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33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медицинские технологи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(включая старших)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33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фельдшеры (включая старших и заведующих)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Младший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медицинский и фармацевтический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персонал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33">
                <a:tc>
                  <a:txBody>
                    <a:bodyPr/>
                    <a:lstStyle/>
                    <a:p>
                      <a:pPr marL="4794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них: младш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ие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медицинск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ие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сестр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222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827584" y="836712"/>
            <a:ext cx="7992888" cy="432147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таблицу  1100 </a:t>
            </a:r>
            <a:endParaRPr lang="ru-RU" sz="16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1412776"/>
          <a:ext cx="7704856" cy="2473834"/>
        </p:xfrm>
        <a:graphic>
          <a:graphicData uri="http://schemas.openxmlformats.org/drawingml/2006/table">
            <a:tbl>
              <a:tblPr/>
              <a:tblGrid>
                <a:gridCol w="6243590"/>
                <a:gridCol w="1461266"/>
              </a:tblGrid>
              <a:tr h="36003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Изменены наименования строк: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Кроме того,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д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олжности и</a:t>
                      </a:r>
                      <a:r>
                        <a:rPr lang="ru-RU" sz="1400" b="1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физические лица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пециалист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 высшим немедицинским образованием, занимающих должности врачей, 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Кроме того,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олжности  </a:t>
                      </a: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b="1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физические лица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Специалисты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без медицинского образования занимающих должности среднего медицинского персонала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 marL="4794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специалисты в области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слухопротезирования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сурдоакустик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(техник)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38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пециалисты с неоконченным высшим образованием или врачи, студенты (из стр.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236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827584" y="836712"/>
            <a:ext cx="7992888" cy="432147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таблицу  1100 </a:t>
            </a:r>
            <a:endParaRPr lang="ru-RU" sz="16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1412776"/>
          <a:ext cx="7992888" cy="5145042"/>
        </p:xfrm>
        <a:graphic>
          <a:graphicData uri="http://schemas.openxmlformats.org/drawingml/2006/table">
            <a:tbl>
              <a:tblPr/>
              <a:tblGrid>
                <a:gridCol w="3240360"/>
                <a:gridCol w="576064"/>
                <a:gridCol w="3384376"/>
                <a:gridCol w="792088"/>
              </a:tblGrid>
              <a:tr h="36003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Добавлены строки: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кибернетики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стр. 151: 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руководители (главная медицинская сестра (брат), главная акушерка (акушер), главный фельдшер, заместитель главного врача)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выездной бригады скорой медицинской помощи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профилактике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04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нейропсихологи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паллиативной медицинской помощи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190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специалисты по физической реабилитации (</a:t>
                      </a:r>
                      <a:r>
                        <a:rPr lang="ru-RU" sz="12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кинезиоспециалисты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специалисты по оказанию медицинской помощи обучающимся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197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специалисты по </a:t>
                      </a:r>
                      <a:r>
                        <a:rPr lang="ru-RU" sz="12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эргореабилитации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</a:t>
                      </a:r>
                      <a:r>
                        <a:rPr lang="ru-RU" sz="12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эргоспециалисты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помощники  врачей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207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Провизоры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всего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143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них, врачей эпидемиологов и паразитологов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208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врачей по гигиене детей и подростков, по гигиене питания, по гигиене труда, по 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гигиеническому  воспитанию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по коммунальной гигиене, по общей гигиене, по радиационной гигиене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209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 по должностям: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9908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провизоры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148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энтомологов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38">
                <a:tc>
                  <a:txBody>
                    <a:bodyPr/>
                    <a:lstStyle/>
                    <a:p>
                      <a:pPr indent="29908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провизоры - аналитики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149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сестры-хозяйки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10">
                <a:tc>
                  <a:txBody>
                    <a:bodyPr/>
                    <a:lstStyle/>
                    <a:p>
                      <a:pPr indent="29908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провизоры - технологи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фасовщик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226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медицинский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персонал, 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специалисты в области </a:t>
                      </a: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слухопротезирования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2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сурдоакустик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(техник)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827584" y="836712"/>
            <a:ext cx="7992888" cy="432147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таблицу  1104 </a:t>
            </a:r>
            <a:endParaRPr lang="ru-RU" sz="16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83568" y="1628800"/>
          <a:ext cx="8208913" cy="3840480"/>
        </p:xfrm>
        <a:graphic>
          <a:graphicData uri="http://schemas.openxmlformats.org/drawingml/2006/table">
            <a:tbl>
              <a:tblPr/>
              <a:tblGrid>
                <a:gridCol w="4639899"/>
                <a:gridCol w="696259"/>
                <a:gridCol w="856530"/>
                <a:gridCol w="936104"/>
                <a:gridCol w="1080121"/>
              </a:tblGrid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Должности и физические лица врачебных амбулаторий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строки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штатных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занятых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физических лиц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Всего, в 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врачи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специалисты с высшим немедицинским образованием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провизоры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средний медицинский персонал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фармацевты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младший медицинский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фармацевтический</a:t>
                      </a: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персонал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прочий персонал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Кроме того, число физических лиц специалистов с высшим немедицинским образованием, занимающих должности врачей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Кроме того, число физических лиц без медицинского образования, занимающих должности среднего медицинского персонала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683568" y="980728"/>
            <a:ext cx="7921377" cy="432147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 таблицу 1105 внесены дополнительные графы: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83569" y="1860086"/>
          <a:ext cx="8208912" cy="1645920"/>
        </p:xfrm>
        <a:graphic>
          <a:graphicData uri="http://schemas.openxmlformats.org/drawingml/2006/table">
            <a:tbl>
              <a:tblPr/>
              <a:tblGrid>
                <a:gridCol w="1008111"/>
                <a:gridCol w="576064"/>
                <a:gridCol w="479981"/>
                <a:gridCol w="841287"/>
                <a:gridCol w="841287"/>
                <a:gridCol w="1005797"/>
                <a:gridCol w="716420"/>
                <a:gridCol w="1117123"/>
                <a:gridCol w="841287"/>
                <a:gridCol w="781555"/>
              </a:tblGrid>
              <a:tr h="84967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Персонал станций (отделений)</a:t>
                      </a:r>
                      <a:b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скорой медицинской помощи (из таблицы 1100)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врачи, всего</a:t>
                      </a: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80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старшие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врачи</a:t>
                      </a: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врачи скорой медицинской помощи</a:t>
                      </a: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врачи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выездной бригады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анестезиологи реаниматологи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психиатры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педиатры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14" marR="108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1711" marR="41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1711" marR="41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899592" y="3789040"/>
          <a:ext cx="7704855" cy="1496223"/>
        </p:xfrm>
        <a:graphic>
          <a:graphicData uri="http://schemas.openxmlformats.org/drawingml/2006/table">
            <a:tbl>
              <a:tblPr/>
              <a:tblGrid>
                <a:gridCol w="504056"/>
                <a:gridCol w="965512"/>
                <a:gridCol w="1022155"/>
                <a:gridCol w="931016"/>
                <a:gridCol w="1113765"/>
                <a:gridCol w="1368152"/>
                <a:gridCol w="682698"/>
                <a:gridCol w="1117501"/>
              </a:tblGrid>
              <a:tr h="254901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средний медицинский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персонал</a:t>
                      </a: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младший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медицинский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фармацевтический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персонал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14" marR="108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прочий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персонал</a:t>
                      </a: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(из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гр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):</a:t>
                      </a:r>
                    </a:p>
                  </a:txBody>
                  <a:tcPr marL="10814" marR="108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2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водители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медсестры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фельдшеры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 приему вызовов</a:t>
                      </a: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фельдшеры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скорой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мед.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помощи</a:t>
                      </a: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медсестры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медсестры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анестезисты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(из гр.14)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9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22" name="Picture 2" descr="C:\Documents and Settings\KuzovkovaDA\Рабочий стол\Logo_MinZdrav_var1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-1168400"/>
            <a:ext cx="6228209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2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989138"/>
            <a:ext cx="9144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8672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</a:t>
            </a:r>
            <a:r>
              <a:rPr lang="en-US" sz="1700" dirty="0" smtClean="0">
                <a:solidFill>
                  <a:srgbClr val="7F7F7F"/>
                </a:solidFill>
                <a:latin typeface="Helios"/>
              </a:rPr>
              <a:t>3</a:t>
            </a:r>
            <a:endParaRPr lang="ru-RU" sz="1700" dirty="0" smtClean="0">
              <a:solidFill>
                <a:srgbClr val="7F7F7F"/>
              </a:solidFill>
              <a:latin typeface="Helios"/>
            </a:endParaRPr>
          </a:p>
        </p:txBody>
      </p:sp>
      <p:sp>
        <p:nvSpPr>
          <p:cNvPr id="286727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29" name="Rectangle 8"/>
          <p:cNvSpPr>
            <a:spLocks noChangeArrowheads="1"/>
          </p:cNvSpPr>
          <p:nvPr/>
        </p:nvSpPr>
        <p:spPr bwMode="auto">
          <a:xfrm>
            <a:off x="827088" y="3032125"/>
            <a:ext cx="7777162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chemeClr val="bg1"/>
                </a:solidFill>
                <a:latin typeface="Helios"/>
              </a:rPr>
              <a:t>ИЗМЕНЕНИЯ, ВНОСИМЫЕ В ДЕЙСТВУЮЩИЕ ФОРМЫ ФЕДЕРАЛЬНОГО И ОТРАСЛЕВОГО СТАТИСТИЧЕСКОГО  НАБЛЮДЕНИЯ</a:t>
            </a: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33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051050" y="333375"/>
            <a:ext cx="5184775" cy="1150938"/>
          </a:xfrm>
          <a:solidFill>
            <a:schemeClr val="bg1"/>
          </a:solidFill>
        </p:spPr>
        <p:txBody>
          <a:bodyPr lIns="95782" tIns="47891" rIns="95782" bIns="47891" rtlCol="0">
            <a:normAutofit fontScale="92500" lnSpcReduction="20000"/>
          </a:bodyPr>
          <a:lstStyle/>
          <a:p>
            <a:pPr marL="0" indent="0" defTabSz="957263" fontAlgn="auto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rgbClr val="7F7F7F"/>
                </a:solidFill>
                <a:latin typeface="Helios"/>
              </a:rPr>
              <a:t>МИНИСТЕРСТВО ЗДРАВООХРАНЕНИЯ РОССИЙСКОЙ ФЕДЕРАЦИИ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683568" y="980728"/>
            <a:ext cx="7921377" cy="432147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 таблице 1106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исключена графа 3 – «число»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83568" y="2276872"/>
          <a:ext cx="8208911" cy="4053840"/>
        </p:xfrm>
        <a:graphic>
          <a:graphicData uri="http://schemas.openxmlformats.org/drawingml/2006/table">
            <a:tbl>
              <a:tblPr/>
              <a:tblGrid>
                <a:gridCol w="2154023"/>
                <a:gridCol w="531997"/>
                <a:gridCol w="661492"/>
                <a:gridCol w="661492"/>
                <a:gridCol w="575385"/>
                <a:gridCol w="568041"/>
                <a:gridCol w="568041"/>
                <a:gridCol w="582060"/>
                <a:gridCol w="582060"/>
                <a:gridCol w="662160"/>
                <a:gridCol w="662160"/>
              </a:tblGrid>
              <a:tr h="11896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Медицинские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 фармацевтические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работники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(из табл. 1100)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Пол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Число полных лет по состоянию на конец отчетного года, чел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9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7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 36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36–45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46–50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51–55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 старше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5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Врачи 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5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 том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числе руководител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 их заместител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5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Провизоры 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06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5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Средни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медицински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персонал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5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Фармацевты 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09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5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Специалисты с высшим немедицинским образованием 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83568" y="1628800"/>
            <a:ext cx="7921377" cy="432147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Внесены изменения в таблицу 1109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7069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7069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696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100" name="Прямоугольник 13"/>
          <p:cNvSpPr txBox="1">
            <a:spLocks noChangeArrowheads="1"/>
          </p:cNvSpPr>
          <p:nvPr/>
        </p:nvSpPr>
        <p:spPr bwMode="auto">
          <a:xfrm>
            <a:off x="611560" y="26064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755576" y="1052736"/>
            <a:ext cx="8029897" cy="432147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таблице 1110 и 1111 внесена изменения в строку 5: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55576" y="2708920"/>
          <a:ext cx="7992887" cy="3005138"/>
        </p:xfrm>
        <a:graphic>
          <a:graphicData uri="http://schemas.openxmlformats.org/drawingml/2006/table">
            <a:tbl>
              <a:tblPr/>
              <a:tblGrid>
                <a:gridCol w="2903761"/>
                <a:gridCol w="664648"/>
                <a:gridCol w="925144"/>
                <a:gridCol w="922148"/>
                <a:gridCol w="859062"/>
                <a:gridCol w="859062"/>
                <a:gridCol w="859062"/>
              </a:tblGrid>
              <a:tr h="414338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посещений</a:t>
                      </a: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врачей, включая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профилак-тические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–  всего</a:t>
                      </a:r>
                    </a:p>
                  </a:txBody>
                  <a:tcPr marL="42863" marR="42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сельскими жителями</a:t>
                      </a: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детьми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0–17 лет </a:t>
                      </a: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2863" marR="42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2863" marR="42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2863" marR="42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….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общей практики (семейные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врачи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2863" marR="42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2863" marR="42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2863" marR="42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2863" marR="42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278">
                <a:tc>
                  <a:txBody>
                    <a:bodyPr/>
                    <a:lstStyle/>
                    <a:p>
                      <a:pPr marL="215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 них: педиатры участковые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(включая педиатров участковых приписных участков)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2863" marR="42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2863" marR="42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2863" marR="42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2863" marR="42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Кроме того,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медицинские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психологи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2863" marR="42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2863" marR="42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2863" marR="42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2863" marR="42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1631464"/>
          <a:ext cx="7992888" cy="213360"/>
        </p:xfrm>
        <a:graphic>
          <a:graphicData uri="http://schemas.openxmlformats.org/drawingml/2006/table">
            <a:tbl>
              <a:tblPr/>
              <a:tblGrid>
                <a:gridCol w="6896215"/>
                <a:gridCol w="1096673"/>
              </a:tblGrid>
              <a:tr h="14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младший медицинский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фармацевтический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персонал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55576" y="2060848"/>
            <a:ext cx="8029897" cy="432147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Внесены изменения в таблицу 2100: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7069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7069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696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100" name="Прямоугольник 13"/>
          <p:cNvSpPr txBox="1">
            <a:spLocks noChangeArrowheads="1"/>
          </p:cNvSpPr>
          <p:nvPr/>
        </p:nvSpPr>
        <p:spPr bwMode="auto">
          <a:xfrm>
            <a:off x="611560" y="26064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755576" y="980728"/>
            <a:ext cx="8136904" cy="432147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Внесены изменения в таблицу 2600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39552" y="2132856"/>
          <a:ext cx="8064895" cy="4572000"/>
        </p:xfrm>
        <a:graphic>
          <a:graphicData uri="http://schemas.openxmlformats.org/drawingml/2006/table">
            <a:tbl>
              <a:tblPr/>
              <a:tblGrid>
                <a:gridCol w="3576124"/>
                <a:gridCol w="523928"/>
                <a:gridCol w="748392"/>
                <a:gridCol w="768180"/>
                <a:gridCol w="729133"/>
                <a:gridCol w="823918"/>
                <a:gridCol w="895220"/>
              </a:tblGrid>
              <a:tr h="5269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стро-ки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Ветераны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Инвалиды ВОВ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Ветераны боевых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действий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Инвалиды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боевых действий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Ветераны военной службы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Состоит под диспансерным наблюдением на начало отчетного года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Вновь взято под диспансерное наблюдение в отчетном году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Снято с диспансерного наблюдения в течение отчетного года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43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из них: выехало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43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             умерло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Состоит под диспансерным наблюдением на конец отчетного года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   в том числе по группам инвалидности:</a:t>
                      </a:r>
                    </a:p>
                    <a:p>
                      <a:pPr marL="1079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I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43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II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43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III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Прошли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профилактический медицинский осмотр или диспансеризацию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(из стр. 6)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Нуждались в стационарном лечении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Получили стационарное лечение из числа нуждавшихся (стр. 11)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Получили санаторно-курортное лечение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Прошли курс медицинской реабилитации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755576" y="1490881"/>
            <a:ext cx="792088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Диспансерное наблюдение за ветеранами Великой Отечественной войны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боевых действий, военной службы и инвалидами Великой Отечественной войны, боевых действий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человек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(2600)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6595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66599" name="Rectangle 7"/>
          <p:cNvSpPr>
            <a:spLocks noChangeArrowheads="1"/>
          </p:cNvSpPr>
          <p:nvPr/>
        </p:nvSpPr>
        <p:spPr bwMode="auto">
          <a:xfrm>
            <a:off x="1042988" y="620713"/>
            <a:ext cx="75612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b="1"/>
          </a:p>
          <a:p>
            <a:pPr algn="l"/>
            <a:endParaRPr lang="ru-RU" sz="1400" b="1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611561" y="1052736"/>
            <a:ext cx="7848872" cy="288925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Внесены изменения в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3150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39552" y="1556792"/>
            <a:ext cx="78488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Коечный фонд санаторно-курортной организации (подразделения) и его использование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83568" y="2060848"/>
          <a:ext cx="7776866" cy="4023360"/>
        </p:xfrm>
        <a:graphic>
          <a:graphicData uri="http://schemas.openxmlformats.org/drawingml/2006/table">
            <a:tbl>
              <a:tblPr/>
              <a:tblGrid>
                <a:gridCol w="4998969"/>
                <a:gridCol w="885008"/>
                <a:gridCol w="1892889"/>
              </a:tblGrid>
              <a:tr h="1372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 marL="61784" marR="61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</a:p>
                  </a:txBody>
                  <a:tcPr marL="61784" marR="61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2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1784" marR="617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коек, фактически развернутых и свернутых на ремонт,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на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конец 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1784" marR="61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среднегодовых</a:t>
                      </a: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Поступило пациентов, чел</a:t>
                      </a: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общего числа поступивших (из стр.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сельских жителей</a:t>
                      </a: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детей </a:t>
                      </a: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лиц старше трудоспособного возраста</a:t>
                      </a: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инвалидов</a:t>
                      </a: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детей-инвалидов (из стр.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Выписано пациентов, чел</a:t>
                      </a: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общего числа выписанных, чел (из стр.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сельских жителей</a:t>
                      </a: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детей </a:t>
                      </a: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  лиц старше трудоспособного возраста</a:t>
                      </a: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  инвалидов</a:t>
                      </a: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  детей-инвалидов (из стр. </a:t>
                      </a: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Проведено пациентами койко-дней, всего, койк дн</a:t>
                      </a: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из них (из стр.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): инвалидов</a:t>
                      </a: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детей-инвалидов </a:t>
                      </a: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(из стр. 15.1)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15.1.1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4" marR="617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6595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66599" name="Rectangle 7"/>
          <p:cNvSpPr>
            <a:spLocks noChangeArrowheads="1"/>
          </p:cNvSpPr>
          <p:nvPr/>
        </p:nvSpPr>
        <p:spPr bwMode="auto">
          <a:xfrm>
            <a:off x="1042988" y="620713"/>
            <a:ext cx="75612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b="1"/>
          </a:p>
          <a:p>
            <a:pPr algn="l"/>
            <a:endParaRPr lang="ru-RU" sz="1400" b="1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55576" y="908720"/>
            <a:ext cx="7848872" cy="288925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Внесены изменения в  таблицу  5300 «Деятельность лаборатории»: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11560" y="1556792"/>
          <a:ext cx="7920880" cy="3567842"/>
        </p:xfrm>
        <a:graphic>
          <a:graphicData uri="http://schemas.openxmlformats.org/drawingml/2006/table">
            <a:tbl>
              <a:tblPr/>
              <a:tblGrid>
                <a:gridCol w="3240358"/>
                <a:gridCol w="576064"/>
                <a:gridCol w="864096"/>
                <a:gridCol w="792088"/>
                <a:gridCol w="792088"/>
                <a:gridCol w="720080"/>
                <a:gridCol w="936106"/>
              </a:tblGrid>
              <a:tr h="93122"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b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10864" marR="10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иссле-дований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b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10864" marR="10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Кроме того, лабораторные исследования по аутсорсингу, (лабораторные исследования отправленные по договору в лаборатории медицинских организаций, не подающих отчет)</a:t>
                      </a:r>
                    </a:p>
                  </a:txBody>
                  <a:tcPr marL="10864" marR="10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подразде-лениях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оказываю-щих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медицин-скую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помощь</a:t>
                      </a:r>
                      <a:b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амбулатор-ных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условиях</a:t>
                      </a: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условиях дневного стационара</a:t>
                      </a: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 месту лечения </a:t>
                      </a:r>
                      <a:b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(вне </a:t>
                      </a:r>
                      <a:r>
                        <a:rPr lang="ru-RU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лабора-тории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10864" marR="10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Лабораторные исследования, всего</a:t>
                      </a: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 них: химико-микроскопические исследования</a:t>
                      </a: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химико-токсикологические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исследования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(в том числе методом </a:t>
                      </a: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тандемной </a:t>
                      </a:r>
                      <a:r>
                        <a:rPr lang="ru-RU" sz="1400" strike="sngStrike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масс-спектракцией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strike="sngStrik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1.10</a:t>
                      </a: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05" marR="41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6595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66599" name="Rectangle 7"/>
          <p:cNvSpPr>
            <a:spLocks noChangeArrowheads="1"/>
          </p:cNvSpPr>
          <p:nvPr/>
        </p:nvSpPr>
        <p:spPr bwMode="auto">
          <a:xfrm>
            <a:off x="1042988" y="620713"/>
            <a:ext cx="75612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b="1"/>
          </a:p>
          <a:p>
            <a:pPr algn="l"/>
            <a:endParaRPr lang="ru-RU" sz="1400" b="1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55576" y="908720"/>
            <a:ext cx="7848872" cy="288925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Внесены изменения в таблицу  5301: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83568" y="1412776"/>
          <a:ext cx="7992889" cy="5090160"/>
        </p:xfrm>
        <a:graphic>
          <a:graphicData uri="http://schemas.openxmlformats.org/drawingml/2006/table">
            <a:tbl>
              <a:tblPr/>
              <a:tblGrid>
                <a:gridCol w="5976664"/>
                <a:gridCol w="722137"/>
                <a:gridCol w="776031"/>
                <a:gridCol w="518057"/>
              </a:tblGrid>
              <a:tr h="263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Число исследований</a:t>
                      </a: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из них с </a:t>
                      </a:r>
                      <a:r>
                        <a:rPr lang="ru-RU" sz="8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положи-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тельными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результа-тами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Из числа анализов (табл. 5300, гр. 3) – исследования </a:t>
                      </a:r>
                      <a:b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на паразитов и простейших (из стр. 1.1)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методом жидкостной цитологии (из стр. 1.3)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с окраской по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Папаниколау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(из стр. 1.3)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</a:t>
                      </a:r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гликированный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гемоглобин (из стр. 1.4)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фенилкетонурию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(из стр. 1.4)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врожденный гипотиреоз (из стр. 1.4)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  <a:tabLst>
                          <a:tab pos="9937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муковисцидоз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(из стр. 1.4)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  <a:tabLst>
                          <a:tab pos="100203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галактоземию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(из стр. 1.4)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  <a:tabLst>
                          <a:tab pos="101790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адреногенитальный синдром (из стр. 1.4)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  <a:tabLst>
                          <a:tab pos="10179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Расширенный </a:t>
                      </a:r>
                      <a:r>
                        <a:rPr lang="ru-RU" sz="12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неонатальный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скрининг (из стр.1.9)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  <a:tabLst>
                          <a:tab pos="10179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спинальная мышечная атрофия – СМА  (из строки 1.9)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  <a:tabLst>
                          <a:tab pos="1017905" algn="l"/>
                        </a:tabLs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из них у </a:t>
                      </a:r>
                      <a:r>
                        <a:rPr lang="ru-RU" sz="12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нововорожденных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10.1.1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  <a:tabLst>
                          <a:tab pos="10179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первичные иммунодефициты – ПИД (из строки 1.9)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  <a:tabLst>
                          <a:tab pos="1017905" algn="l"/>
                        </a:tabLs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из них у </a:t>
                      </a:r>
                      <a:r>
                        <a:rPr lang="ru-RU" sz="12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нововорожденных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10.2.1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  <a:tabLst>
                          <a:tab pos="10179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терапевтический лекарственный мониторинг (из стр. 1.4)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	   радиоизотопные лабораторные исследования (из стр.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	 специфические антитела (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IgE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класса) к антигенам растительного, 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195"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животного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химического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,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лекарственного происхождений (из стр. 1.6)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ВИЧ-инфекцию (из стр. 1.7)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вирусные гепатиты (из стр. 1.7)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неспецифические тесты на сифилис (из стр. 1.7)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специфические тесты на сифилис (из стр. 1.7)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антитела к паразитам и простейшим (из стр. 1.7)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6595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66599" name="Rectangle 7"/>
          <p:cNvSpPr>
            <a:spLocks noChangeArrowheads="1"/>
          </p:cNvSpPr>
          <p:nvPr/>
        </p:nvSpPr>
        <p:spPr bwMode="auto">
          <a:xfrm>
            <a:off x="1042988" y="620713"/>
            <a:ext cx="75612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b="1"/>
          </a:p>
          <a:p>
            <a:pPr algn="l"/>
            <a:endParaRPr lang="ru-RU" sz="1400" b="1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55576" y="908720"/>
            <a:ext cx="7848872" cy="288925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Внесены изменения в  таблицу  5301: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39552" y="1336773"/>
          <a:ext cx="8208913" cy="4526640"/>
        </p:xfrm>
        <a:graphic>
          <a:graphicData uri="http://schemas.openxmlformats.org/drawingml/2006/table">
            <a:tbl>
              <a:tblPr/>
              <a:tblGrid>
                <a:gridCol w="6480720"/>
                <a:gridCol w="618879"/>
                <a:gridCol w="577255"/>
                <a:gridCol w="532059"/>
              </a:tblGrid>
              <a:tr h="263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стро</a:t>
                      </a:r>
                      <a:r>
                        <a:rPr lang="ru-RU" sz="8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ки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исследо-ваний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из них с </a:t>
                      </a:r>
                      <a:r>
                        <a:rPr lang="ru-RU" sz="8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положи-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тельными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результа-тами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бактериоскопия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 кислотоустойчивые микроорганизмы (КУМ) (из стр. 1.1 и стр. 1.8)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бактериологические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исследования, всего (из стр. 1.8)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 (из табл. 5301, стр.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): бактериологические исследования на туберкулез 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(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культивирование,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идентификация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чувствительность)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 (из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из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табл. 5301, стр.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20.1):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посевы на туберкулез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20.1.1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лекарственной чувствительности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микобактерий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туберкулеза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20.1.2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санитарная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бактериология (из стр. 1.8)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0203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молекулярно-биологические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исследования (ПЦР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ДНК/РНК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ПБА) (из стр. 1.9)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07945" algn="l"/>
                          <a:tab pos="272732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из них (из табл. 5301, стр.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): на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энтеровирусы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22.1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               на грипп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22.2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               с целью выявления ДНК туберкулеза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22.3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определение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лекарственной чувствительности микобактерий туберкулеза по генетическим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маркерам 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(из стр. 1.9)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наличие наркотических и психотропных веществ,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подтверждающими методами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исследования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(из стр.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1.10)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исследование РНК SARS-CoV-2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(из строки 1.9)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270">
                <a:tc>
                  <a:txBody>
                    <a:bodyPr/>
                    <a:lstStyle/>
                    <a:p>
                      <a:pPr indent="819785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исследование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 антитела к SARS-CoV-2 (COVID-19) 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(из строки 1.7)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270">
                <a:tc>
                  <a:txBody>
                    <a:bodyPr/>
                    <a:lstStyle/>
                    <a:p>
                      <a:pPr indent="819785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исследование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 антиген SARS-CoV-2 (COVID-19) (в том числе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экспресс-тесты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819785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строки 1.7)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270">
                <a:tc>
                  <a:txBody>
                    <a:bodyPr/>
                    <a:lstStyle/>
                    <a:p>
                      <a:pPr indent="819785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карбогидрат-дефицитный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трансферрин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(CDT) (из стр. 1.10)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474" marR="39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6595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66599" name="Rectangle 7"/>
          <p:cNvSpPr>
            <a:spLocks noChangeArrowheads="1"/>
          </p:cNvSpPr>
          <p:nvPr/>
        </p:nvSpPr>
        <p:spPr bwMode="auto">
          <a:xfrm>
            <a:off x="1042988" y="620713"/>
            <a:ext cx="75612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b="1"/>
          </a:p>
          <a:p>
            <a:pPr algn="l"/>
            <a:endParaRPr lang="ru-RU" sz="1400" b="1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55576" y="908720"/>
            <a:ext cx="7848872" cy="288925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Внесены изменения в  таблицу  5302 «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Оснащение лаборатории оборудованием, единица: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55576" y="1340768"/>
          <a:ext cx="7848872" cy="5150336"/>
        </p:xfrm>
        <a:graphic>
          <a:graphicData uri="http://schemas.openxmlformats.org/drawingml/2006/table">
            <a:tbl>
              <a:tblPr/>
              <a:tblGrid>
                <a:gridCol w="3457957"/>
                <a:gridCol w="502483"/>
                <a:gridCol w="576300"/>
                <a:gridCol w="862398"/>
                <a:gridCol w="781908"/>
                <a:gridCol w="781908"/>
                <a:gridCol w="885918"/>
              </a:tblGrid>
              <a:tr h="183732">
                <a:tc rowSpan="2">
                  <a:txBody>
                    <a:bodyPr/>
                    <a:lstStyle/>
                    <a:p>
                      <a:pPr marR="921385"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№ стро-ки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Число аппаратов</a:t>
                      </a:r>
                      <a:b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и оборудования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Из общего числа аппаратов</a:t>
                      </a:r>
                      <a:b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и оборудова-</a:t>
                      </a:r>
                      <a:b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ния – со сроком </a:t>
                      </a:r>
                      <a:b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эксплуатации </a:t>
                      </a:r>
                      <a:b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свыше 7 лет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b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 подразделениях, оказывающих медицинскую помощь</a:t>
                      </a:r>
                      <a:b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 амбулаторных условиях</a:t>
                      </a:r>
                      <a:b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(из гр. 6)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 подразделениях, оказывающих медицинскую помощь </a:t>
                      </a:r>
                      <a:b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 амбулаторных условиях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действующих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3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12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Изменены наименования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строк: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Микроскопы инвертированные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Микроскопы с автоматической компьютерной визуализацией изображений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41">
                <a:tc>
                  <a:txBody>
                    <a:bodyPr/>
                    <a:lstStyle/>
                    <a:p>
                      <a:pPr marL="5613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Хроматографы жидкостные и газовые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различными детекторами, кроме масс-спектрометрических детекторов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Масс-спектрометры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газовых и жидкостных хроматографов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 gridSpan="7">
                  <a:txBody>
                    <a:bodyPr/>
                    <a:lstStyle/>
                    <a:p>
                      <a:pPr marL="561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Добавлены новые строки: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41">
                <a:tc>
                  <a:txBody>
                    <a:bodyPr/>
                    <a:lstStyle/>
                    <a:p>
                      <a:pPr marL="561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модульные гематологические системы с приготовлением и окраской мазков крови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       из них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анализаторы </a:t>
                      </a:r>
                      <a:r>
                        <a:rPr lang="ru-RU" sz="12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видеоцифровые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для </a:t>
                      </a:r>
                      <a:r>
                        <a:rPr lang="ru-RU" sz="12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иммунохроматографических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исследований на наличие наркотических средств и психотропных веществ</a:t>
                      </a:r>
                      <a:r>
                        <a:rPr lang="ru-RU" sz="1200" i="1" u="sng" dirty="0">
                          <a:solidFill>
                            <a:srgbClr val="FF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35.1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 газовые хроматографы с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масс-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спектрометрическими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детекторами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42.1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жидкостные хроматографы с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масс-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спектрометрическими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детекторами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42.2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Анализаторы спермы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6595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66599" name="Rectangle 7"/>
          <p:cNvSpPr>
            <a:spLocks noChangeArrowheads="1"/>
          </p:cNvSpPr>
          <p:nvPr/>
        </p:nvSpPr>
        <p:spPr bwMode="auto">
          <a:xfrm>
            <a:off x="1042988" y="620713"/>
            <a:ext cx="75612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b="1"/>
          </a:p>
          <a:p>
            <a:pPr algn="l"/>
            <a:endParaRPr lang="ru-RU" sz="1400" b="1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55576" y="908720"/>
            <a:ext cx="7848872" cy="576064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Внесены изменения в  таблицу  7004 «Сведения о применении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телемедицинских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технологий при оказании медицинской помощи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55576" y="1844824"/>
          <a:ext cx="7920882" cy="3291840"/>
        </p:xfrm>
        <a:graphic>
          <a:graphicData uri="http://schemas.openxmlformats.org/drawingml/2006/table">
            <a:tbl>
              <a:tblPr/>
              <a:tblGrid>
                <a:gridCol w="3765768"/>
                <a:gridCol w="444817"/>
                <a:gridCol w="826313"/>
                <a:gridCol w="880214"/>
                <a:gridCol w="730023"/>
                <a:gridCol w="677169"/>
                <a:gridCol w="596578"/>
              </a:tblGrid>
              <a:tr h="12365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 счет средств ОМС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плановых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неотлож-ных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экстрен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ных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пациентов, получивших медицинскую помощь по медицинской реабилитации в амбулаторных условиях с применением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телемедицинских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технологий, всего чел.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из них детей (0-17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лет)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  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взрослых (18 лет и старше)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проведенных консультаций/оценки, интерпретации 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описания результатов исследований с применением </a:t>
                      </a:r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телемедицинских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технологий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у пациентов с онкологическими заболеваниями, чел.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340768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ФОРМА ФЕДЕРАЛЬНОГО  СТАТИСТИЧЕСКОГО НАБЛЮДЕНИЯ № 47</a:t>
            </a:r>
          </a:p>
          <a:p>
            <a:pPr defTabSz="957263"/>
            <a:endParaRPr lang="ru-RU" sz="2400" b="1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«СВЕДЕНИЯ </a:t>
            </a:r>
            <a:r>
              <a:rPr lang="en-US" sz="2400" b="1">
                <a:solidFill>
                  <a:schemeClr val="bg1"/>
                </a:solidFill>
              </a:rPr>
              <a:t>О</a:t>
            </a:r>
            <a:r>
              <a:rPr lang="ru-RU" sz="2400" b="1">
                <a:solidFill>
                  <a:schemeClr val="bg1"/>
                </a:solidFill>
              </a:rPr>
              <a:t> СЕТИ И ДЕЯТЕЛЬНОСТИ </a:t>
            </a:r>
          </a:p>
          <a:p>
            <a:pPr defTabSz="957263"/>
            <a:r>
              <a:rPr lang="ru-RU" sz="2400" b="1">
                <a:solidFill>
                  <a:schemeClr val="bg1"/>
                </a:solidFill>
              </a:rPr>
              <a:t>МЕДИЦИНСКОЙ ОРГАНИЗАЦИИ</a:t>
            </a:r>
            <a:r>
              <a:rPr lang="ru-RU" sz="2400" b="1">
                <a:solidFill>
                  <a:srgbClr val="FFFFFF"/>
                </a:solidFill>
              </a:rPr>
              <a:t>»</a:t>
            </a:r>
          </a:p>
          <a:p>
            <a:pPr defTabSz="957263"/>
            <a:endParaRPr lang="en-US" sz="2400" b="1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052736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И ОТРАСЛЕВОГО  СТАТИСТИЧЕСКОГО   НАБЛЮДЕНИЯ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-107504" y="2348880"/>
            <a:ext cx="9251504" cy="3744416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В форму включают данные о заболеваниях – хронических </a:t>
            </a:r>
          </a:p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вирусных гепатитах, и о пациентах с этими заболеваниями, 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их обследовании, лечении и диспансерном наблюдении</a:t>
            </a:r>
            <a:endParaRPr lang="en-US" sz="19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60648"/>
            <a:ext cx="9144000" cy="1800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lvl="0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соответствии с пунктом 7 Плана  мероприятий  по  борьбе с хроническим </a:t>
            </a:r>
          </a:p>
          <a:p>
            <a:pPr lvl="0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вирусным гепатитом С на территории Российской Федерации в период </a:t>
            </a:r>
          </a:p>
          <a:p>
            <a:pPr lvl="0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2030 года, утвержденным распоряжением Правительства </a:t>
            </a:r>
          </a:p>
          <a:p>
            <a:pPr lvl="0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Российской Федерации от 2 ноября 2022 г. № 3006-р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отчета за 2023 год вводится новая форма федерального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статистического наблюдения: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461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24615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617" name="Rectangle 8"/>
          <p:cNvSpPr>
            <a:spLocks noChangeArrowheads="1"/>
          </p:cNvSpPr>
          <p:nvPr/>
        </p:nvSpPr>
        <p:spPr bwMode="auto">
          <a:xfrm>
            <a:off x="683568" y="2348880"/>
            <a:ext cx="8064896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endParaRPr lang="ru-RU" sz="1600" b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rgbClr val="FFFFFF"/>
                </a:solidFill>
              </a:rPr>
              <a:t>№ 65 «Сведения </a:t>
            </a:r>
            <a:r>
              <a:rPr lang="ru-RU" sz="2000" b="1" dirty="0" smtClean="0">
                <a:solidFill>
                  <a:schemeClr val="bg1"/>
                </a:solidFill>
              </a:rPr>
              <a:t>о вирусных гепатитах»</a:t>
            </a:r>
          </a:p>
          <a:p>
            <a:pPr algn="l"/>
            <a:endParaRPr lang="ru-RU" sz="2000" b="1" dirty="0" smtClean="0">
              <a:solidFill>
                <a:schemeClr val="bg1"/>
              </a:solidFill>
            </a:endParaRPr>
          </a:p>
          <a:p>
            <a:pPr algn="l"/>
            <a:endParaRPr lang="ru-RU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новые строки и графы  в таблицу  0100 </a:t>
            </a:r>
          </a:p>
          <a:p>
            <a:endParaRPr lang="ru-RU" sz="16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11560" y="1340768"/>
          <a:ext cx="7992887" cy="4973671"/>
        </p:xfrm>
        <a:graphic>
          <a:graphicData uri="http://schemas.openxmlformats.org/drawingml/2006/table">
            <a:tbl>
              <a:tblPr/>
              <a:tblGrid>
                <a:gridCol w="2736304"/>
                <a:gridCol w="504056"/>
                <a:gridCol w="792088"/>
                <a:gridCol w="240766"/>
                <a:gridCol w="1038225"/>
                <a:gridCol w="876387"/>
                <a:gridCol w="990916"/>
                <a:gridCol w="814145"/>
              </a:tblGrid>
              <a:tr h="1109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организаций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стро-ки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1" marR="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</a:t>
                      </a: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органи-заций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Поступило пациентов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всего,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 </a:t>
                      </a: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сельских 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жителей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гр.10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Выписано пациентов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чел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Умерло, чел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262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Городские больницы 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из них центральные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3.1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Детские городские больницы 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из них центральные                               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Районные больницы центральные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из них межрайонные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18.1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Районные больницы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из них межрайонные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19.1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Хосписы 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из  них для детей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25.1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специализированные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262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080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травматологии и ортопедии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40.3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Кроме того, клиники вузов и НИИ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 федерального подчинения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50.1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новые строки и графы  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0100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11560" y="1340768"/>
          <a:ext cx="7776864" cy="5031583"/>
        </p:xfrm>
        <a:graphic>
          <a:graphicData uri="http://schemas.openxmlformats.org/drawingml/2006/table">
            <a:tbl>
              <a:tblPr/>
              <a:tblGrid>
                <a:gridCol w="2731883"/>
                <a:gridCol w="499814"/>
                <a:gridCol w="1260455"/>
                <a:gridCol w="1265799"/>
                <a:gridCol w="499814"/>
                <a:gridCol w="1519099"/>
              </a:tblGrid>
              <a:tr h="1109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организаций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стро-ки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1" marR="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посещений</a:t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врачам, включая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стоматологов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(без посещений к зубным врачам), </a:t>
                      </a:r>
                      <a:r>
                        <a:rPr lang="ru-RU" sz="12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посещений на дому,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включая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стоматологов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(без посещений  зубных врачей),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них: в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поликлинике, амбулатории, диспансере, консультации,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центре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(из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гр.21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262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Городские больницы 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из них центральные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3.1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Детские городские больницы 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из них центральные                               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Районные больницы центральные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из них межрайонные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18.1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Районные больницы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из них межрайонные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19.1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Хосписы 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из  них для детей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25.1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специализированные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262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080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травматологии и ортопедии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40.3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Кроме того, клиники вузов и НИИ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 федерального подчинения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50.1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537" marR="2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новая графа 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0200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4" y="1296116"/>
          <a:ext cx="7848874" cy="5075360"/>
        </p:xfrm>
        <a:graphic>
          <a:graphicData uri="http://schemas.openxmlformats.org/drawingml/2006/table">
            <a:tbl>
              <a:tblPr/>
              <a:tblGrid>
                <a:gridCol w="1690355"/>
                <a:gridCol w="590695"/>
                <a:gridCol w="487730"/>
                <a:gridCol w="1288072"/>
                <a:gridCol w="551662"/>
                <a:gridCol w="1368152"/>
                <a:gridCol w="1872208"/>
              </a:tblGrid>
              <a:tr h="11967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Число коек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117" marR="111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117" marR="111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Центры (таб. 0100, стр. 27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гр.3)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Кроме того,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клиник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ВУЗов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 НИИ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(таб. 0100,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стр. 50 гр. 3)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федерального подчинения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(из гр.15 (табл.0100, стр.50.1 гр.3)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034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Всего (сумма строк 02–15)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9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 25 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4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 26 до 49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1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 50 до 99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1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 100 до 199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1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 200 до 249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06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1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 250 до 299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1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 300 до 399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1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 400 до 499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09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1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 500 до 599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1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 600 до 699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1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 700 до 799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1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 800 до 899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1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 900 до 999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1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1000 и более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79" marR="42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23528" y="836712"/>
            <a:ext cx="8640960" cy="288925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Добавлена новая строка 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0400 «Станции, отделения скорой медицинской помощи»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67544" y="1412776"/>
          <a:ext cx="7920880" cy="4464495"/>
        </p:xfrm>
        <a:graphic>
          <a:graphicData uri="http://schemas.openxmlformats.org/drawingml/2006/table">
            <a:tbl>
              <a:tblPr/>
              <a:tblGrid>
                <a:gridCol w="3048750"/>
                <a:gridCol w="761881"/>
                <a:gridCol w="581857"/>
                <a:gridCol w="3528392"/>
              </a:tblGrid>
              <a:tr h="1125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200" marR="11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Число лиц, доставленных в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медицинские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организации, чел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8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станций и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отделений скорой медицинской помощи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893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городских больницах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893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городских больницах скорой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медицинской помощи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893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центральных районных и районных больницах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46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участковых больницах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46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центрах медицины катастроф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46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прочих медицинских организациях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новые графы 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0500 «Сведения о диспансерах»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8" y="1478280"/>
          <a:ext cx="7848869" cy="4312920"/>
        </p:xfrm>
        <a:graphic>
          <a:graphicData uri="http://schemas.openxmlformats.org/drawingml/2006/table">
            <a:tbl>
              <a:tblPr/>
              <a:tblGrid>
                <a:gridCol w="2304254"/>
                <a:gridCol w="360040"/>
                <a:gridCol w="720080"/>
                <a:gridCol w="216024"/>
                <a:gridCol w="1515458"/>
                <a:gridCol w="1209203"/>
                <a:gridCol w="1523810"/>
              </a:tblGrid>
              <a:tr h="10086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</a:t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диспансеров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стро-ки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768" marR="11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организаций – всего,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из них (из гр. 3)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посещений</a:t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врачам, включая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стоматологов</a:t>
                      </a:r>
                      <a:b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(без посещений к зубным врачам), </a:t>
                      </a:r>
                      <a:r>
                        <a:rPr lang="ru-RU" sz="12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посещений на дому, </a:t>
                      </a: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включая стоматологов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(без посещений зубных врачей), 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7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имеющих отделения, оказывающие медицинскую помощь</a:t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стационарных и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амбулаторных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условиях</a:t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(из таб. 0100)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4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 (сумма строк 1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9) 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из них диспансеры,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расположенные в сельской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местности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Диспансеры по подчиненности (из стр. 10):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федерального подчинения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подчинения субъекту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Российской Федерации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муниципального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подчинения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новые графы 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0500 «Сведения о диспансерах»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8" y="1478280"/>
          <a:ext cx="7992887" cy="5120640"/>
        </p:xfrm>
        <a:graphic>
          <a:graphicData uri="http://schemas.openxmlformats.org/drawingml/2006/table">
            <a:tbl>
              <a:tblPr/>
              <a:tblGrid>
                <a:gridCol w="1944214"/>
                <a:gridCol w="360040"/>
                <a:gridCol w="1048069"/>
                <a:gridCol w="299597"/>
                <a:gridCol w="1033563"/>
                <a:gridCol w="1102468"/>
                <a:gridCol w="1102468"/>
                <a:gridCol w="1102468"/>
              </a:tblGrid>
              <a:tr h="1008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</a:t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диспансеров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стро-ки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768" marR="11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Поступило пациентов</a:t>
                      </a:r>
                      <a:b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отделения, оказывающие медицинскую</a:t>
                      </a:r>
                      <a:b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помощь</a:t>
                      </a:r>
                      <a:b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стационарных условиях, чел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Выписано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пациентов из отделений, оказывающих медицинскую</a:t>
                      </a:r>
                      <a:br>
                        <a:rPr lang="ru-RU" sz="1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помощь</a:t>
                      </a:r>
                      <a:br>
                        <a:rPr lang="ru-RU" sz="1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стационарных условиях, чел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Умерло пациентов в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отделениях, оказывающих медицинскую</a:t>
                      </a:r>
                      <a:br>
                        <a:rPr lang="ru-RU" sz="1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помощь</a:t>
                      </a:r>
                      <a:br>
                        <a:rPr lang="ru-RU" sz="1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стационарных условиях, чел, чел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Число физических лиц врачей основных работников на занятых должностях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всего, чел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в амбулаторных условиях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(из гр.22)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4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 (сумма строк 1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9) 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из них диспансеры,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расположенные в сельской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местности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Диспансеры по подчиненности (из стр. 10):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федерального подчинения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подчинения субъекту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Российской Федерации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муниципального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подчинения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389" marR="45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1224136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новые строки и графы 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0600 «Медицинские организации,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оказывающие медицинскую помощь в амбулаторных условиях: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амбулатории, поликлиники, женские консультации, диспансеры,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центры и организации особого типа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(за исключением стоматологических поликлиник</a:t>
            </a:r>
            <a:r>
              <a:rPr lang="ru-RU" sz="1600" b="1" dirty="0" smtClean="0"/>
              <a:t>)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83568" y="2348880"/>
          <a:ext cx="7848873" cy="3725515"/>
        </p:xfrm>
        <a:graphic>
          <a:graphicData uri="http://schemas.openxmlformats.org/drawingml/2006/table">
            <a:tbl>
              <a:tblPr/>
              <a:tblGrid>
                <a:gridCol w="2952328"/>
                <a:gridCol w="576064"/>
                <a:gridCol w="792088"/>
                <a:gridCol w="432048"/>
                <a:gridCol w="1584176"/>
                <a:gridCol w="1512169"/>
              </a:tblGrid>
              <a:tr h="935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организаций</a:t>
                      </a: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стро-ки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24" marR="121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организа-ций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24" marR="121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24" marR="121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посещений к врачам, включая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стоматологов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(без посещений к</a:t>
                      </a:r>
                      <a:b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зубным врачам),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</a:t>
                      </a:r>
                      <a:b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посещений  </a:t>
                      </a:r>
                      <a:b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дому, </a:t>
                      </a: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включая стоматологов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(без посещений к зубным врачам) ед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Поликлиники </a:t>
                      </a: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из них центральные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Детские поликлиники</a:t>
                      </a: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их них центральные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3.1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02">
                <a:tc>
                  <a:txBody>
                    <a:bodyPr/>
                    <a:lstStyle/>
                    <a:p>
                      <a:pPr marL="113665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специализированные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0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0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травматологии и ортопедии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21.3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Кроме того, клиники вузов и НИИ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них федерального подчинения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28.1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63" marR="46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648072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новые строки в таблицы  0650 и 0660 «Дневные стационары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типам медицинских организаций»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1628800"/>
          <a:ext cx="7992886" cy="4413880"/>
        </p:xfrm>
        <a:graphic>
          <a:graphicData uri="http://schemas.openxmlformats.org/drawingml/2006/table">
            <a:tbl>
              <a:tblPr/>
              <a:tblGrid>
                <a:gridCol w="6334409"/>
                <a:gridCol w="1658477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организаций</a:t>
                      </a: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6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Городские больницы </a:t>
                      </a: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6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из них центральные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Детские городские больницы </a:t>
                      </a: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из них центральные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Районные больницы центральные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из них межрайонные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Районные больницы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из них межрайонные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Поликлиники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из них центральные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Детские поликлиники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из них центральные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специализированные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из них травматологии и   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ортопедии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Кроме того,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клиники вузов и НИИ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из них федерального подчинения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11560" y="980728"/>
            <a:ext cx="7992939" cy="1080120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новая графа 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0700 «Коечный фонд лечебно-профилактических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медицинских организаций, оказывающих медицинскую помощь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стационарных условиях, по типам организаций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(за исключением санаторно-курортных организаций и подразделений)», койка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11560" y="2420888"/>
          <a:ext cx="8064897" cy="2601140"/>
        </p:xfrm>
        <a:graphic>
          <a:graphicData uri="http://schemas.openxmlformats.org/drawingml/2006/table">
            <a:tbl>
              <a:tblPr/>
              <a:tblGrid>
                <a:gridCol w="2808312"/>
                <a:gridCol w="936104"/>
                <a:gridCol w="360040"/>
                <a:gridCol w="2158710"/>
                <a:gridCol w="1801731"/>
              </a:tblGrid>
              <a:tr h="8841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Профиль коек</a:t>
                      </a:r>
                    </a:p>
                  </a:txBody>
                  <a:tcPr marL="44210" marR="442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строки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10" marR="442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Число коек по типам медицинских организаций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10" marR="442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10" marR="442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10" marR="442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5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10" marR="442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Кроме того,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клиники вузов, НИИ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(стр. 50)</a:t>
                      </a:r>
                    </a:p>
                  </a:txBody>
                  <a:tcPr marL="44210" marR="442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федераль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ного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подчинения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(таб.0100, стр.50.1) (из гр.12)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210" marR="442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210" marR="442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10" marR="442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4210" marR="442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10" marR="442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10" marR="442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10" marR="442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10" marR="442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10" marR="442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10" marR="442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общего числа коек 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(строка 84) расположенные 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сельской местности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10" marR="442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10" marR="442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10" marR="442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11560" y="980728"/>
            <a:ext cx="7992939" cy="864096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новые строки и графы 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0800 «Общее число врачебных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посещений, включая посещения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 стоматологам (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 зубных врачей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)» единица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83569" y="2060848"/>
          <a:ext cx="8054624" cy="3429000"/>
        </p:xfrm>
        <a:graphic>
          <a:graphicData uri="http://schemas.openxmlformats.org/drawingml/2006/table">
            <a:tbl>
              <a:tblPr/>
              <a:tblGrid>
                <a:gridCol w="3816423"/>
                <a:gridCol w="792088"/>
                <a:gridCol w="1224136"/>
                <a:gridCol w="768000"/>
                <a:gridCol w="1453977"/>
              </a:tblGrid>
              <a:tr h="11087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Типы медицинских организаций</a:t>
                      </a: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стро-ки</a:t>
                      </a:r>
                    </a:p>
                  </a:txBody>
                  <a:tcPr marL="22755" marR="22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Общее число посещений к врачам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из гр. 3</a:t>
                      </a:r>
                      <a:endParaRPr lang="ru-RU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178" marR="111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медицинской реабилитации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 (сумма строк 1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11)</a:t>
                      </a: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общего числа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посещений (из строки 12)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медицинских организациях, расположенных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сельской местности</a:t>
                      </a: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Медицинские организации по подчиненности: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(стр.12 и 17)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федерального подчинения</a:t>
                      </a: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23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подчинения субъекту Российской Федерации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35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муниципального подчинения</a:t>
                      </a: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Кроме того, клиники вузов и НИИ</a:t>
                      </a: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из них федерального подчинения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17.1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91515" algn="l"/>
                        </a:tabLs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772816"/>
            <a:ext cx="9251504" cy="4896544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836712"/>
            <a:ext cx="9144000" cy="7920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r>
              <a:rPr lang="ru-RU" b="1" dirty="0" smtClean="0"/>
              <a:t>Вносятся </a:t>
            </a:r>
            <a:r>
              <a:rPr lang="ru-RU" b="1" dirty="0"/>
              <a:t>изменения в следующие формы федерального статистического наблюдения</a:t>
            </a:r>
            <a:r>
              <a:rPr lang="ru-RU" b="1" dirty="0" smtClean="0"/>
              <a:t>:</a:t>
            </a:r>
            <a:endParaRPr lang="en-US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2461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24615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617" name="Rectangle 8"/>
          <p:cNvSpPr>
            <a:spLocks noChangeArrowheads="1"/>
          </p:cNvSpPr>
          <p:nvPr/>
        </p:nvSpPr>
        <p:spPr bwMode="auto">
          <a:xfrm>
            <a:off x="683568" y="1554978"/>
            <a:ext cx="8064896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endParaRPr lang="ru-RU" sz="1600" b="1" dirty="0" smtClean="0">
              <a:solidFill>
                <a:schemeClr val="bg1"/>
              </a:solidFill>
            </a:endParaRPr>
          </a:p>
          <a:p>
            <a:pPr algn="l"/>
            <a:r>
              <a:rPr lang="ru-RU" sz="2000" b="1" dirty="0" smtClean="0">
                <a:solidFill>
                  <a:srgbClr val="FFFFFF"/>
                </a:solidFill>
              </a:rPr>
              <a:t>№ 12 «Сведения </a:t>
            </a:r>
            <a:r>
              <a:rPr lang="ru-RU" sz="2000" b="1" dirty="0" smtClean="0">
                <a:solidFill>
                  <a:schemeClr val="bg1"/>
                </a:solidFill>
              </a:rPr>
              <a:t>о числе заболеваний, зарегистрированных  у пациентов, проживающих в районе обслуживания медицинской организации»</a:t>
            </a:r>
          </a:p>
          <a:p>
            <a:pPr algn="l"/>
            <a:endParaRPr lang="ru-RU" sz="2000" b="1" dirty="0" smtClean="0">
              <a:solidFill>
                <a:schemeClr val="bg1"/>
              </a:solidFill>
            </a:endParaRPr>
          </a:p>
          <a:p>
            <a:pPr algn="l"/>
            <a:r>
              <a:rPr lang="ru-RU" sz="2000" b="1" dirty="0" smtClean="0">
                <a:solidFill>
                  <a:srgbClr val="FFFFFF"/>
                </a:solidFill>
              </a:rPr>
              <a:t>№ 14 «Сведения </a:t>
            </a: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о деятельности подразделений медицинской организации, оказывающих медицинскую помощь  в стационарных условиях»</a:t>
            </a:r>
          </a:p>
          <a:p>
            <a:pPr algn="l"/>
            <a:endParaRPr lang="ru-RU" sz="20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bg1"/>
                </a:solidFill>
              </a:rPr>
              <a:t>№ 30 «Сведения о медицинской организации»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  <a:p>
            <a:pPr algn="l"/>
            <a:endParaRPr lang="ru-RU" sz="2000" b="1" dirty="0" smtClean="0">
              <a:solidFill>
                <a:schemeClr val="bg1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bg1"/>
                </a:solidFill>
              </a:rPr>
              <a:t>№ 47 «Сведения о сети и деятельности медицинских организаций»</a:t>
            </a:r>
          </a:p>
          <a:p>
            <a:pPr algn="l"/>
            <a:endParaRPr lang="ru-RU" sz="2000" b="1" dirty="0" smtClean="0">
              <a:solidFill>
                <a:schemeClr val="bg1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bg1"/>
                </a:solidFill>
              </a:rPr>
              <a:t>№ </a:t>
            </a:r>
            <a:r>
              <a:rPr lang="en-US" sz="2000" b="1" dirty="0" smtClean="0">
                <a:solidFill>
                  <a:schemeClr val="bg1"/>
                </a:solidFill>
              </a:rPr>
              <a:t>36</a:t>
            </a:r>
            <a:r>
              <a:rPr lang="ru-RU" sz="2000" b="1" dirty="0" smtClean="0">
                <a:solidFill>
                  <a:schemeClr val="bg1"/>
                </a:solidFill>
              </a:rPr>
              <a:t> «</a:t>
            </a:r>
            <a:r>
              <a:rPr lang="ru-RU" sz="2000" b="1" dirty="0" smtClean="0">
                <a:solidFill>
                  <a:schemeClr val="bg1"/>
                </a:solidFill>
                <a:cs typeface="Arial" pitchFamily="34" charset="0"/>
              </a:rPr>
              <a:t>Сведения о контингентах психически больных»</a:t>
            </a:r>
          </a:p>
          <a:p>
            <a:pPr algn="l"/>
            <a:endParaRPr lang="ru-RU" b="1" dirty="0" smtClean="0">
              <a:solidFill>
                <a:schemeClr val="bg1"/>
              </a:solidFill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23528" y="116632"/>
            <a:ext cx="8374063" cy="6492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И ОТРАСЛЕВОГО  СТАТИСТИЧЕСКОГО   НАБЛЮДЕНИЯ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11560" y="980728"/>
            <a:ext cx="7992939" cy="648072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новые строки 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0800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«С</a:t>
            </a:r>
            <a:r>
              <a:rPr lang="x-none" sz="1600" b="1" smtClean="0">
                <a:latin typeface="Times New Roman" pitchFamily="18" charset="0"/>
                <a:cs typeface="Times New Roman" pitchFamily="18" charset="0"/>
              </a:rPr>
              <a:t>томатологическая помощь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(без зубных врачей)»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11560" y="1916832"/>
          <a:ext cx="7920880" cy="4304496"/>
        </p:xfrm>
        <a:graphic>
          <a:graphicData uri="http://schemas.openxmlformats.org/drawingml/2006/table">
            <a:tbl>
              <a:tblPr/>
              <a:tblGrid>
                <a:gridCol w="3400039"/>
                <a:gridCol w="586562"/>
                <a:gridCol w="1332845"/>
                <a:gridCol w="657218"/>
                <a:gridCol w="1944216"/>
              </a:tblGrid>
              <a:tr h="769515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организаций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стро-ки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222" marR="11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организаций,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Посещения 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врачам амбулаторного приема (кроме стоматологов)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Стоматологические поликлиники 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Детские стоматологические поликлиники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Стоматологические поликлиники, оказывающие только платные услуги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(сумма стр.1-3)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Медицинские организации, имеющие стоматологические и ортопедические подразделения, отделения, кабинеты: 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56">
                <a:tc>
                  <a:txBody>
                    <a:bodyPr/>
                    <a:lstStyle/>
                    <a:p>
                      <a:pPr marL="27051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 (сумма строк 4 и 5)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Кроме того, клиники вузов и НИИ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из них федерального подчинения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11.1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Кроме того, стоматологические подразделения клиник вузов и НИИ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11560" y="980728"/>
            <a:ext cx="7992939" cy="720080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новые строки и графа 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1100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«Наличие в лечебно-профилактических медицинских организациях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вспомогательных подразделений, отделов, отделений, кабинетов</a:t>
            </a:r>
            <a:r>
              <a:rPr lang="ru-RU" sz="1600" b="1" dirty="0" smtClean="0"/>
              <a:t>, единица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)»</a:t>
            </a: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827584" y="2060848"/>
          <a:ext cx="7560841" cy="2913504"/>
        </p:xfrm>
        <a:graphic>
          <a:graphicData uri="http://schemas.openxmlformats.org/drawingml/2006/table">
            <a:tbl>
              <a:tblPr/>
              <a:tblGrid>
                <a:gridCol w="3054006"/>
                <a:gridCol w="484452"/>
                <a:gridCol w="807535"/>
                <a:gridCol w="550551"/>
                <a:gridCol w="1224136"/>
                <a:gridCol w="1440161"/>
              </a:tblGrid>
              <a:tr h="2160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Наименования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подразделений, отделов, отделений, кабинетов</a:t>
                      </a:r>
                    </a:p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строки</a:t>
                      </a:r>
                    </a:p>
                  </a:txBody>
                  <a:tcPr marL="6437" marR="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Типы медицинских организаций</a:t>
                      </a: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37" marR="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Кроме того, клиники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вузов и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НИИ </a:t>
                      </a:r>
                      <a:endParaRPr lang="ru-RU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таб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0100, стр. 50</a:t>
                      </a:r>
                      <a:b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гр. 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табл. 0600 стр. 28 гр. 3                таб. 1000 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стр.11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гр.3)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федерального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подчинения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(из гр.21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Магнитно-резонансной томографии</a:t>
                      </a:r>
                    </a:p>
                  </a:txBody>
                  <a:tcPr marL="24830" marR="248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Медицинская реабилитация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Медицинская реабилитация для детей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Паллиативной медицинской помощи, включая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выездные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из них для детей, включая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выездные  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30" marR="24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11560" y="836712"/>
            <a:ext cx="7992939" cy="720080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новые строки 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1200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«Техническое состояние зданий медицинских организаций»</a:t>
            </a: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83568" y="1628800"/>
          <a:ext cx="7992886" cy="4413880"/>
        </p:xfrm>
        <a:graphic>
          <a:graphicData uri="http://schemas.openxmlformats.org/drawingml/2006/table">
            <a:tbl>
              <a:tblPr/>
              <a:tblGrid>
                <a:gridCol w="6334409"/>
                <a:gridCol w="1658477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организаций</a:t>
                      </a: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6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Городские больницы </a:t>
                      </a: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6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из них центральные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Детские городские больницы </a:t>
                      </a: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из них центральные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Районные больницы центральные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из них межрайонные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Районные больницы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из них межрайонные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Хосписы </a:t>
                      </a:r>
                      <a:endParaRPr lang="ru-RU" sz="14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из них для детей</a:t>
                      </a:r>
                      <a:endParaRPr lang="ru-RU" sz="14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14.1</a:t>
                      </a:r>
                      <a:endParaRPr lang="ru-RU" sz="14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Центр травматологии и ортопедии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16.11</a:t>
                      </a:r>
                      <a:endParaRPr lang="ru-RU" sz="14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Поликлиники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из них центральные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19.1</a:t>
                      </a:r>
                      <a:endParaRPr lang="ru-RU" sz="14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Детские поликлиники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из них центральные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20.1</a:t>
                      </a:r>
                      <a:endParaRPr lang="ru-RU" sz="14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Кроме того,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клиники вузов и НИИ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из них федерального подчинения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30.1</a:t>
                      </a:r>
                      <a:endParaRPr lang="ru-RU" sz="14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23528" y="836712"/>
            <a:ext cx="8424936" cy="720080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новые строки 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1210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«Число зданий, обеспеченных доступом инвалидов и других </a:t>
            </a:r>
          </a:p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маломобильных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групп населения» </a:t>
            </a: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83568" y="1628800"/>
          <a:ext cx="7992886" cy="4413880"/>
        </p:xfrm>
        <a:graphic>
          <a:graphicData uri="http://schemas.openxmlformats.org/drawingml/2006/table">
            <a:tbl>
              <a:tblPr/>
              <a:tblGrid>
                <a:gridCol w="6334409"/>
                <a:gridCol w="1658477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организаций</a:t>
                      </a: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6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Городские больницы </a:t>
                      </a: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6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из них центральные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Детские городские больницы </a:t>
                      </a: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из них центральные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11" marR="4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Районные больницы центральные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из них межрайонные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Районные больницы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из них межрайонные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Хосписы </a:t>
                      </a:r>
                      <a:endParaRPr lang="ru-RU" sz="14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из них для детей</a:t>
                      </a:r>
                      <a:endParaRPr lang="ru-RU" sz="14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14.1</a:t>
                      </a:r>
                      <a:endParaRPr lang="ru-RU" sz="14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Центр травматологии и ортопедии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16.11</a:t>
                      </a:r>
                      <a:endParaRPr lang="ru-RU" sz="14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Поликлиники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из них центральные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19.1</a:t>
                      </a:r>
                      <a:endParaRPr lang="ru-RU" sz="14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Детские поликлиники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из них центральные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20.1</a:t>
                      </a:r>
                      <a:endParaRPr lang="ru-RU" sz="14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Кроме того,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клиники вузов и НИИ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из них федерального подчинения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30.1</a:t>
                      </a:r>
                      <a:endParaRPr lang="ru-RU" sz="14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23528" y="836712"/>
            <a:ext cx="8424936" cy="504056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новые строки 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1700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«Врачебные должности и физические лица врачей в медицинских организациях»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647056" y="1412776"/>
          <a:ext cx="8496944" cy="4424528"/>
        </p:xfrm>
        <a:graphic>
          <a:graphicData uri="http://schemas.openxmlformats.org/drawingml/2006/table">
            <a:tbl>
              <a:tblPr/>
              <a:tblGrid>
                <a:gridCol w="2520280"/>
                <a:gridCol w="432048"/>
                <a:gridCol w="722026"/>
                <a:gridCol w="682638"/>
                <a:gridCol w="792088"/>
                <a:gridCol w="720080"/>
                <a:gridCol w="1224136"/>
                <a:gridCol w="1327099"/>
                <a:gridCol w="76549"/>
              </a:tblGrid>
              <a:tr h="124417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должности </a:t>
                      </a: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стро-ки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Медицинские организации по подчиненности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Число должностей в целом по организации,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 них в поликлинике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Число физических лиц основных работников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 занятых должностях, чел</a:t>
                      </a: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43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штатных</a:t>
                      </a: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занятых</a:t>
                      </a: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штатных</a:t>
                      </a: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занятых</a:t>
                      </a: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целом по организации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 них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 поликлинике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0571" marR="40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0571" marR="40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0571" marR="40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0571" marR="40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0571" marR="40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0571" marR="40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0571" marR="40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0571" marR="40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6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Врачи – 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6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кибернетики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6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общей практики (семейные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врачи)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6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 спортивной медицине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(включая старших врачей)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6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скорой медицинской помощи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(включая старших врачей)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6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выездной бригады скорой медицинской помощи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71" marR="40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23528" y="836712"/>
            <a:ext cx="8424936" cy="504056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новые строки 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1800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«Штатные и занятые должности, физические лица по типам медицинских организаций»</a:t>
            </a: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83568" y="1628800"/>
          <a:ext cx="7920880" cy="4907280"/>
        </p:xfrm>
        <a:graphic>
          <a:graphicData uri="http://schemas.openxmlformats.org/drawingml/2006/table">
            <a:tbl>
              <a:tblPr/>
              <a:tblGrid>
                <a:gridCol w="6624736"/>
                <a:gridCol w="1296144"/>
              </a:tblGrid>
              <a:tr h="246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организаций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Больницы 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Хосписы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для детей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Центры, всего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21">
                <a:tc>
                  <a:txBody>
                    <a:bodyPr/>
                    <a:lstStyle/>
                    <a:p>
                      <a:pPr marL="401955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травматологии и ортопедии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Медицинские организации особого типа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из них:  центры медицинской профилактики,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центры медицинской 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профилактики и общественного здоровья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должностей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(стр.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 4-5, 6-10, 17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20, 26, 27)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 них в медицинских организациях, расположенных в сельской местности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Кроме того,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клиники вузов и НИИ  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в т.ч. федерального подчинения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42">
                <a:tc>
                  <a:txBody>
                    <a:bodyPr/>
                    <a:lstStyle/>
                    <a:p>
                      <a:pPr marL="131445">
                        <a:spcAft>
                          <a:spcPts val="0"/>
                        </a:spcAft>
                        <a:tabLst>
                          <a:tab pos="40195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 общего числа (стр.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30):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131445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организаций федерального подчинения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21">
                <a:tc>
                  <a:txBody>
                    <a:bodyPr/>
                    <a:lstStyle/>
                    <a:p>
                      <a:pPr marL="131445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подчинения субъекта Российской Федерации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21">
                <a:tc>
                  <a:txBody>
                    <a:bodyPr/>
                    <a:lstStyle/>
                    <a:p>
                      <a:pPr marL="131445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муниципального подчинения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23528" y="836712"/>
            <a:ext cx="8424936" cy="288032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таблице  1800 также переименованы наименования граф и добавлены новые графы</a:t>
            </a: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55576" y="1196752"/>
          <a:ext cx="7848870" cy="1066800"/>
        </p:xfrm>
        <a:graphic>
          <a:graphicData uri="http://schemas.openxmlformats.org/drawingml/2006/table">
            <a:tbl>
              <a:tblPr/>
              <a:tblGrid>
                <a:gridCol w="1308145"/>
                <a:gridCol w="1308145"/>
                <a:gridCol w="1308145"/>
                <a:gridCol w="1308145"/>
                <a:gridCol w="1308145"/>
                <a:gridCol w="1308145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том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 врачи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(без зубных)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специалисты с высшим немедицинским образованием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штатных должностей,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занятых должностей,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физических лиц, чел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штатных должностей,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занятых должностей,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физических лиц, чел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755576" y="2348880"/>
          <a:ext cx="7848870" cy="853440"/>
        </p:xfrm>
        <a:graphic>
          <a:graphicData uri="http://schemas.openxmlformats.org/drawingml/2006/table">
            <a:tbl>
              <a:tblPr/>
              <a:tblGrid>
                <a:gridCol w="1308145"/>
                <a:gridCol w="1308145"/>
                <a:gridCol w="1308145"/>
                <a:gridCol w="1308145"/>
                <a:gridCol w="1308145"/>
                <a:gridCol w="1308145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ровизоры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фармацев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штатных должностей,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занятых должностей,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физических лиц, чел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штатных должностей,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занятых должностей,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физических лиц, чел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55576" y="3356992"/>
          <a:ext cx="7848870" cy="853440"/>
        </p:xfrm>
        <a:graphic>
          <a:graphicData uri="http://schemas.openxmlformats.org/drawingml/2006/table">
            <a:tbl>
              <a:tblPr/>
              <a:tblGrid>
                <a:gridCol w="1308145"/>
                <a:gridCol w="1308145"/>
                <a:gridCol w="1308145"/>
                <a:gridCol w="1308145"/>
                <a:gridCol w="1308145"/>
                <a:gridCol w="1308145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сред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ний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медицинский персонал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младш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медицинск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персонал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штатных должностей,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занятых должностей,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физических лиц, чел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штатных должностей,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занятых должностей,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физических лиц, чел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755576" y="4293096"/>
          <a:ext cx="7848870" cy="1066800"/>
        </p:xfrm>
        <a:graphic>
          <a:graphicData uri="http://schemas.openxmlformats.org/drawingml/2006/table">
            <a:tbl>
              <a:tblPr/>
              <a:tblGrid>
                <a:gridCol w="1308145"/>
                <a:gridCol w="1308145"/>
                <a:gridCol w="1308145"/>
                <a:gridCol w="1308145"/>
                <a:gridCol w="1308145"/>
                <a:gridCol w="1308145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проч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й персонал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специалисты с высшим немедицинским образованием, занимающие должности врачей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штатных должностей, ед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занятых должностей,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физических лиц, чел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штатных должностей,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занятых должностей,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физических лиц, чел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755575" y="5445224"/>
          <a:ext cx="5760642" cy="1072128"/>
        </p:xfrm>
        <a:graphic>
          <a:graphicData uri="http://schemas.openxmlformats.org/drawingml/2006/table">
            <a:tbl>
              <a:tblPr/>
              <a:tblGrid>
                <a:gridCol w="1920214"/>
                <a:gridCol w="1920214"/>
                <a:gridCol w="1920214"/>
              </a:tblGrid>
              <a:tr h="43204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должности и физические лица без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медицинского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образования, занимающие должности среднего медицинского персонала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штатных должностей,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занятых должностей, ед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физических лиц, чел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340768"/>
            <a:ext cx="9144000" cy="4752528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ФОРМА </a:t>
            </a:r>
            <a:r>
              <a:rPr lang="ru-RU" sz="2400" b="1" dirty="0" smtClean="0">
                <a:solidFill>
                  <a:srgbClr val="FFFFFF"/>
                </a:solidFill>
              </a:rPr>
              <a:t>ФЕДЕРАЛЬНОГО </a:t>
            </a:r>
            <a:r>
              <a:rPr lang="ru-RU" sz="2400" b="1" dirty="0">
                <a:solidFill>
                  <a:srgbClr val="FFFFFF"/>
                </a:solidFill>
              </a:rPr>
              <a:t>СТАТИСТИЧЕСКОГО НАБЛЮДЕНИЯ № </a:t>
            </a:r>
            <a:r>
              <a:rPr lang="ru-RU" sz="2400" b="1" dirty="0" smtClean="0">
                <a:solidFill>
                  <a:srgbClr val="FFFFFF"/>
                </a:solidFill>
              </a:rPr>
              <a:t>36</a:t>
            </a:r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«СВЕДЕНИЯ </a:t>
            </a:r>
            <a:r>
              <a:rPr lang="en-US" sz="2400" b="1" dirty="0" smtClean="0">
                <a:solidFill>
                  <a:schemeClr val="bg1"/>
                </a:solidFill>
              </a:rPr>
              <a:t>О</a:t>
            </a:r>
            <a:r>
              <a:rPr lang="ru-RU" sz="2400" b="1" dirty="0" smtClean="0">
                <a:solidFill>
                  <a:schemeClr val="bg1"/>
                </a:solidFill>
              </a:rPr>
              <a:t> КОНТИНГЕНТАХ </a:t>
            </a:r>
          </a:p>
          <a:p>
            <a:pPr defTabSz="957263"/>
            <a:r>
              <a:rPr lang="ru-RU" sz="2400" b="1" dirty="0" smtClean="0">
                <a:solidFill>
                  <a:schemeClr val="bg1"/>
                </a:solidFill>
              </a:rPr>
              <a:t>ПСИХИЧЕСКИ БОЛЬНЫХ</a:t>
            </a:r>
            <a:r>
              <a:rPr lang="ru-RU" sz="2400" b="1" dirty="0" smtClean="0">
                <a:solidFill>
                  <a:srgbClr val="FFFFFF"/>
                </a:solidFill>
              </a:rPr>
              <a:t>»</a:t>
            </a:r>
          </a:p>
          <a:p>
            <a:pPr defTabSz="957263"/>
            <a:endParaRPr lang="ru-RU" sz="2400" b="1" dirty="0" smtClean="0">
              <a:solidFill>
                <a:srgbClr val="FFFFFF"/>
              </a:solidFill>
            </a:endParaRPr>
          </a:p>
          <a:p>
            <a:pPr defTabSz="957263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Изменения в форму внесены в соответствии с пунктом 1.11 Комплекса мер </a:t>
            </a:r>
          </a:p>
          <a:p>
            <a:pPr defTabSz="957263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повышению качества жизни и соблюдения прав  и законных интересов </a:t>
            </a:r>
          </a:p>
          <a:p>
            <a:pPr defTabSz="957263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детей с психическими расстройствами, проживающих в организациях </a:t>
            </a:r>
          </a:p>
          <a:p>
            <a:pPr defTabSz="957263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социального обслуживания (детских домах-интернатах), предоставляющих </a:t>
            </a:r>
          </a:p>
          <a:p>
            <a:pPr defTabSz="957263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социальные услуги в стационарной форме, на 2023-2025 годы, утвержденным Заместителем Председателя Правительства Российской Федерации Т.А. Голиковой </a:t>
            </a:r>
          </a:p>
          <a:p>
            <a:pPr defTabSz="957263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15 февраля 2023 г. № 1644п-П45</a:t>
            </a:r>
          </a:p>
          <a:p>
            <a:pPr defTabSz="957263"/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endParaRPr lang="en-US" sz="2400" b="1" dirty="0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052736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584" y="3501008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НАБЛЮДЕНИЯ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ФЕДЕРАЛЬНОГО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36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83568" y="836712"/>
            <a:ext cx="7992939" cy="288925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таблицы 2100 и 2120 добавлены новые графы: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83568" y="1268760"/>
          <a:ext cx="8064897" cy="2560320"/>
        </p:xfrm>
        <a:graphic>
          <a:graphicData uri="http://schemas.openxmlformats.org/drawingml/2006/table">
            <a:tbl>
              <a:tblPr/>
              <a:tblGrid>
                <a:gridCol w="1344695"/>
                <a:gridCol w="239481"/>
                <a:gridCol w="648072"/>
                <a:gridCol w="576064"/>
                <a:gridCol w="576064"/>
                <a:gridCol w="1296144"/>
                <a:gridCol w="360040"/>
                <a:gridCol w="648072"/>
                <a:gridCol w="504056"/>
                <a:gridCol w="504056"/>
                <a:gridCol w="1368153"/>
              </a:tblGrid>
              <a:tr h="25592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них: с впервые в жизни установленным диагнозом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Состоит под наблюдением пациентов на конец  отчетного года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 детей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 них детей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61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 14 лет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вкл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15-17 лет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(из гр. 6 и 7) дети,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проживающие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организациях социального обслуживания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для детей с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психическими расстройствами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ДДИ)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 14 лет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вкл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15-17 лет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(из гр.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12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13)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дети,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проживающие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организациях социального обслуживания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для детей с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психическими расстройствами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ДДИ)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683568" y="3933056"/>
          <a:ext cx="8064897" cy="2560320"/>
        </p:xfrm>
        <a:graphic>
          <a:graphicData uri="http://schemas.openxmlformats.org/drawingml/2006/table">
            <a:tbl>
              <a:tblPr/>
              <a:tblGrid>
                <a:gridCol w="1344695"/>
                <a:gridCol w="239481"/>
                <a:gridCol w="648072"/>
                <a:gridCol w="576064"/>
                <a:gridCol w="576064"/>
                <a:gridCol w="1296144"/>
                <a:gridCol w="360040"/>
                <a:gridCol w="648072"/>
                <a:gridCol w="504056"/>
                <a:gridCol w="504056"/>
                <a:gridCol w="1368153"/>
              </a:tblGrid>
              <a:tr h="25592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них: с впервые в жизни установленным диагнозом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Пациенты, которым продолжает оказываться консультативно-лечебная помощь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 детей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 них детей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61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 14 лет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вкл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15-17 лет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(из гр. 6 и 7) дети,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проживающие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организациях социального обслуживания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для детей с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психическими расстройствами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ДДИ)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 14 лет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вкл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15-17 лет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(из гр.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12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13)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дети,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проживающие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организациях социального обслуживания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для детей с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психическими расстройствами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ДДИ)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ФЕДЕРАЛЬНОГО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36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611560" y="1196752"/>
            <a:ext cx="7992939" cy="288925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таблицу 2180 добавлены новые графы: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683568" y="1844824"/>
          <a:ext cx="7992889" cy="3109000"/>
        </p:xfrm>
        <a:graphic>
          <a:graphicData uri="http://schemas.openxmlformats.org/drawingml/2006/table">
            <a:tbl>
              <a:tblPr/>
              <a:tblGrid>
                <a:gridCol w="1141841"/>
                <a:gridCol w="285460"/>
                <a:gridCol w="642286"/>
                <a:gridCol w="785016"/>
                <a:gridCol w="785016"/>
                <a:gridCol w="1213206"/>
                <a:gridCol w="642286"/>
                <a:gridCol w="785016"/>
                <a:gridCol w="592133"/>
                <a:gridCol w="1120629"/>
              </a:tblGrid>
              <a:tr h="18513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46282" marR="46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82" marR="46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пациентов, впервые признанных инвалидами в отчетном году</a:t>
                      </a:r>
                    </a:p>
                  </a:txBody>
                  <a:tcPr marL="46282" marR="46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Число пациентов, имевших группу инвалидности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 конец отчетного года</a:t>
                      </a:r>
                    </a:p>
                  </a:txBody>
                  <a:tcPr marL="46282" marR="46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5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6282" marR="46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</a:p>
                  </a:txBody>
                  <a:tcPr marL="46282" marR="46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6282" marR="46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</a:p>
                  </a:txBody>
                  <a:tcPr marL="46282" marR="46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5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инвалидами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III группы</a:t>
                      </a:r>
                    </a:p>
                  </a:txBody>
                  <a:tcPr marL="46282" marR="46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инвалидов (до 17 лет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вкл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</a:p>
                  </a:txBody>
                  <a:tcPr marL="46282" marR="46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(из гр. 6) дети, проживающие в организациях социального обслуживания для детей с психическими расстройствами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(ДДИ)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82" marR="46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имевших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III группу</a:t>
                      </a:r>
                    </a:p>
                  </a:txBody>
                  <a:tcPr marL="46282" marR="46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инвалидов (до 17 лет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вкл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6282" marR="46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(из гр. 10) дети, проживающие в организациях социального обслуживания для детей с психическими расстройствами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(ДДИ)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82" marR="46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82" marR="46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82" marR="46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82" marR="46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82" marR="46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82" marR="46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82" marR="46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82" marR="46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82" marR="46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82" marR="46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82" marR="46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412776"/>
            <a:ext cx="9144000" cy="4536504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t"/>
          <a:lstStyle/>
          <a:p>
            <a:pPr defTabSz="957263"/>
            <a:endParaRPr lang="ru-RU" sz="2800" b="1" u="sng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ФОРМА ФЕДЕРАЛЬНОГО  СТАТИСТИЧЕСКОГО НАБЛЮДЕНИЯ № </a:t>
            </a:r>
            <a:r>
              <a:rPr lang="ru-RU" sz="2400" b="1" dirty="0" smtClean="0">
                <a:solidFill>
                  <a:srgbClr val="FFFFFF"/>
                </a:solidFill>
              </a:rPr>
              <a:t>12</a:t>
            </a:r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«СВЕДЕНИЯ </a:t>
            </a:r>
            <a:r>
              <a:rPr lang="en-US" sz="2400" b="1" dirty="0">
                <a:solidFill>
                  <a:schemeClr val="bg1"/>
                </a:solidFill>
              </a:rPr>
              <a:t>О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ЧИСЛЕ ЗАБОЛЕВАНИЙ, ЗАРЕГИСТРИРОВАННЫХ У ПАЦИЕНТОВ, </a:t>
            </a:r>
          </a:p>
          <a:p>
            <a:pPr defTabSz="957263"/>
            <a:r>
              <a:rPr lang="ru-RU" sz="2400" b="1" dirty="0" smtClean="0">
                <a:solidFill>
                  <a:schemeClr val="bg1"/>
                </a:solidFill>
              </a:rPr>
              <a:t>ПРОЖИВАЮЩИХ В РАЙОНЕ ОБСЛУЖИВАНИЯ</a:t>
            </a:r>
            <a:endParaRPr lang="ru-RU" sz="2400" b="1" dirty="0">
              <a:solidFill>
                <a:schemeClr val="bg1"/>
              </a:solidFill>
            </a:endParaRPr>
          </a:p>
          <a:p>
            <a:pPr defTabSz="957263"/>
            <a:r>
              <a:rPr lang="ru-RU" sz="2400" b="1" dirty="0">
                <a:solidFill>
                  <a:schemeClr val="bg1"/>
                </a:solidFill>
              </a:rPr>
              <a:t>МЕДИЦИНСКОЙ ОРГАНИЗАЦИИ</a:t>
            </a:r>
            <a:r>
              <a:rPr lang="ru-RU" sz="2400" b="1" dirty="0">
                <a:solidFill>
                  <a:srgbClr val="FFFFFF"/>
                </a:solidFill>
              </a:rPr>
              <a:t>»</a:t>
            </a:r>
          </a:p>
          <a:p>
            <a:pPr defTabSz="957263"/>
            <a:endParaRPr lang="en-US" sz="2400" b="1" dirty="0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124744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НАБЛЮДЕНИЯ</a:t>
            </a: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755576" y="4797152"/>
            <a:ext cx="79208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Изменения вносятся в соответствии с пунктом 3 протокола заседания Совета при Правительстве Российской Федерации по вопросам попечительства в социальной сфере  от 7 июня 2023 года № 3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ФЕДЕРАЛЬНОГО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36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611560" y="908720"/>
            <a:ext cx="7992939" cy="288925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таблицу 2200 добавлены новые графы: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11560" y="1412776"/>
          <a:ext cx="7992888" cy="2743200"/>
        </p:xfrm>
        <a:graphic>
          <a:graphicData uri="http://schemas.openxmlformats.org/drawingml/2006/table">
            <a:tbl>
              <a:tblPr/>
              <a:tblGrid>
                <a:gridCol w="1208367"/>
                <a:gridCol w="374184"/>
                <a:gridCol w="1098966"/>
                <a:gridCol w="1274860"/>
                <a:gridCol w="364103"/>
                <a:gridCol w="1376703"/>
                <a:gridCol w="1266041"/>
                <a:gridCol w="1029664"/>
              </a:tblGrid>
              <a:tr h="1741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6092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43526" marR="43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60925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26" marR="43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6092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посещений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86092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 врачам, включая посещения на дому –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всего,ед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26" marR="43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(из гр. 4) детей до 17 лет включительно, проживающих в организациях социального обслуживания для детей с психическими расстройствами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860925" algn="l"/>
                        </a:tabLs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(ДДИ)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чел</a:t>
                      </a:r>
                    </a:p>
                  </a:txBody>
                  <a:tcPr marL="43526" marR="43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60925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26" marR="43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6092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посещений по поводу заболеваний, включая посещения на дому (из гр.4)- всего,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26" marR="43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60925" algn="l"/>
                        </a:tabLs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посещений по поводу заболеваний и диспансерного наблюдения с выездом в организацию социального обслуживания для детей с психическими расстройствами (из гр.5)- всего, </a:t>
                      </a:r>
                      <a:r>
                        <a:rPr lang="ru-RU" sz="1200" dirty="0" err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6092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Кроме того, проведено осмотров в военкоматах, учебных и других учреждениях,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26" marR="43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60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3526" marR="43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6092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26" marR="43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60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3526" marR="435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60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6092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26" marR="435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60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3526" marR="43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60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6092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526" marR="43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55576" y="5013176"/>
            <a:ext cx="777686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 числа пациентов, находящихся под диспансерным наблюдением и получающих консультативно-лечебную помощь, получили курс лечения/реабилитации бригадным методом, чел: у психиатров для взрослых  1______, психиатров для подростков 2 _____, психиатров детских 3_____,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них дети, проживающие в организациях социального обслуживания для детей с психическими расстройствами (ДДИ)  4 ___________.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55576" y="4581128"/>
            <a:ext cx="7992939" cy="288925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Внесены изменения в таблицу 2202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ФЕДЕРАЛЬНОГО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36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611560" y="908720"/>
            <a:ext cx="7992939" cy="288925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Внесены дополнительные строки в  таблицу 2210: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83568" y="1628800"/>
          <a:ext cx="7776864" cy="3413760"/>
        </p:xfrm>
        <a:graphic>
          <a:graphicData uri="http://schemas.openxmlformats.org/drawingml/2006/table">
            <a:tbl>
              <a:tblPr/>
              <a:tblGrid>
                <a:gridCol w="4464496"/>
                <a:gridCol w="864096"/>
                <a:gridCol w="1224136"/>
                <a:gridCol w="1224136"/>
              </a:tblGrid>
              <a:tr h="1908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42946" marR="42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42946" marR="42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 ПНД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(диспансерных отделениях, кабинетах):</a:t>
                      </a:r>
                    </a:p>
                    <a:p>
                      <a:pPr marL="114300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- медицинские психологи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24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 специалисты по социальной работе</a:t>
                      </a:r>
                    </a:p>
                  </a:txBody>
                  <a:tcPr marL="42946" marR="42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24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 социальные работники</a:t>
                      </a:r>
                    </a:p>
                  </a:txBody>
                  <a:tcPr marL="42946" marR="42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 стационарах: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 медицинские психологи</a:t>
                      </a:r>
                    </a:p>
                  </a:txBody>
                  <a:tcPr marL="42946" marR="42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24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 специалисты по социальной работе</a:t>
                      </a:r>
                    </a:p>
                  </a:txBody>
                  <a:tcPr marL="42946" marR="42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24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 социальные работники</a:t>
                      </a:r>
                    </a:p>
                  </a:txBody>
                  <a:tcPr marL="42946" marR="42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организациях социального обслуживания для детей </a:t>
                      </a:r>
                      <a:endParaRPr lang="ru-RU" sz="1400" b="1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психическими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расстройствами (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ДДИ)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- медицинские психологи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- специалисты по социальной работе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46" marR="429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ФЕДЕРАЛЬНОГО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36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83568" y="836712"/>
            <a:ext cx="7992939" cy="288925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таблицу 2300 добавлены новые графы: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83568" y="1772816"/>
          <a:ext cx="8064897" cy="2450485"/>
        </p:xfrm>
        <a:graphic>
          <a:graphicData uri="http://schemas.openxmlformats.org/drawingml/2006/table">
            <a:tbl>
              <a:tblPr/>
              <a:tblGrid>
                <a:gridCol w="1344695"/>
                <a:gridCol w="239481"/>
                <a:gridCol w="648072"/>
                <a:gridCol w="576064"/>
                <a:gridCol w="576064"/>
                <a:gridCol w="1296144"/>
                <a:gridCol w="360040"/>
                <a:gridCol w="648072"/>
                <a:gridCol w="504056"/>
                <a:gridCol w="504056"/>
                <a:gridCol w="1368153"/>
              </a:tblGrid>
              <a:tr h="25592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Поступило пациентов, человек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Состоит на конец  отчетного года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 детей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 них детей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61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 14 лет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вкл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15-17 лет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(из гр.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6)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дети,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проживающие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организациях социального обслуживания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для детей с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психическими расстройствами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ДДИ)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 14 лет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вкл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15-17 лет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(из гр.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14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15)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дети,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проживающие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организациях социального обслуживания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для детей с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психическими расстройствами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ДДИ)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ФЕДЕРАЛЬНОГО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36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83568" y="836712"/>
            <a:ext cx="7992939" cy="288925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таблицу 2600 добавлена новая графа: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83568" y="1478280"/>
          <a:ext cx="8064895" cy="2926080"/>
        </p:xfrm>
        <a:graphic>
          <a:graphicData uri="http://schemas.openxmlformats.org/drawingml/2006/table">
            <a:tbl>
              <a:tblPr/>
              <a:tblGrid>
                <a:gridCol w="1661858"/>
                <a:gridCol w="488780"/>
                <a:gridCol w="729682"/>
                <a:gridCol w="720080"/>
                <a:gridCol w="864096"/>
                <a:gridCol w="1944216"/>
                <a:gridCol w="504056"/>
                <a:gridCol w="1152127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Виды подразделений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мест (коек), ед.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Выписано пациентов, чел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(из гр. 5) детей до 17 лет включительно, проживающие в организациях социального обслуживания для детей с психическими расстройствами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(ДДИ)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 смете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средне-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годовых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Дневной стационар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Ночной стационар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Стационар на дому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Реабилитационное отделение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психиатрического стационара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697" name="Picture 2" descr="C:\Documents and Settings\KuzovkovaDA\Рабочий стол\Logo_MinZdrav_var1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-1168400"/>
            <a:ext cx="6227763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56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033588"/>
            <a:ext cx="9144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85701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703" name="Rectangle 8"/>
          <p:cNvSpPr>
            <a:spLocks noChangeArrowheads="1"/>
          </p:cNvSpPr>
          <p:nvPr/>
        </p:nvSpPr>
        <p:spPr bwMode="auto">
          <a:xfrm>
            <a:off x="827088" y="3852863"/>
            <a:ext cx="7777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ru-RU" sz="4400" b="1">
                <a:solidFill>
                  <a:schemeClr val="bg1"/>
                </a:solidFill>
                <a:latin typeface="Calibri" pitchFamily="34" charset="0"/>
              </a:rPr>
              <a:t>БЛАГОДАРЮ ЗА ВНИМАНИЕ!</a:t>
            </a:r>
          </a:p>
        </p:txBody>
      </p:sp>
      <p:sp>
        <p:nvSpPr>
          <p:cNvPr id="133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051050" y="333375"/>
            <a:ext cx="5184775" cy="1150938"/>
          </a:xfrm>
          <a:solidFill>
            <a:schemeClr val="bg1"/>
          </a:solidFill>
        </p:spPr>
        <p:txBody>
          <a:bodyPr lIns="95782" tIns="47891" rIns="95782" bIns="47891" rtlCol="0">
            <a:normAutofit fontScale="92500" lnSpcReduction="20000"/>
          </a:bodyPr>
          <a:lstStyle/>
          <a:p>
            <a:pPr marL="0" indent="0" defTabSz="957263" fontAlgn="auto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smtClean="0">
                <a:solidFill>
                  <a:srgbClr val="7F7F7F"/>
                </a:solidFill>
                <a:latin typeface="Helios"/>
              </a:rPr>
              <a:t>МИНИСТЕРСТВО ЗДРАВООХРАНЕНИЯ </a:t>
            </a:r>
            <a:r>
              <a:rPr lang="ru-RU" sz="2400" dirty="0" smtClean="0">
                <a:solidFill>
                  <a:srgbClr val="7F7F7F"/>
                </a:solidFill>
                <a:latin typeface="Helios"/>
              </a:rPr>
              <a:t>РОССИЙСКОЙ ФЕДЕРАЦИИ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99592" y="4293096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ФОРМУ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12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27585" y="1340768"/>
          <a:ext cx="8064894" cy="496114"/>
        </p:xfrm>
        <a:graphic>
          <a:graphicData uri="http://schemas.openxmlformats.org/drawingml/2006/table">
            <a:tbl>
              <a:tblPr/>
              <a:tblGrid>
                <a:gridCol w="5401958"/>
                <a:gridCol w="1369510"/>
                <a:gridCol w="1293426"/>
              </a:tblGrid>
              <a:tr h="248057"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ожирение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5.10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E66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57"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них, крайняя степень ожирения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5.10.1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E66.2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1988840"/>
            <a:ext cx="8064896" cy="338554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Добавлены новые таблицы: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836712"/>
            <a:ext cx="8064896" cy="338554"/>
          </a:xfrm>
          <a:prstGeom prst="rect">
            <a:avLst/>
          </a:prstGeom>
          <a:solidFill>
            <a:srgbClr val="A7D3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таблицы 1000, 2000, 3000 и 4000 добавлены новые строки: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827584" y="2400562"/>
            <a:ext cx="784887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(1005)                                                            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 по ОКЕИ: человек – 792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зарегистрированных заболеваний ожирением (из гр. 4 стр. 5.10) у мальчиков всего 1 _______,  из них в возрасте 0-4 года 2 ______, 5-9 лет 3 ______ , крайняя степень ожирения (из гр. 4 стр.5.10.1)  у мальчиков всего 4 ______, из них в возрасте 0-4 года 5 ____,  5-9 лет 6 ______ , число с впервые в жизни установленным диагнозом ожирение (из гр. 10 стр. 5.10) у мальчиков 7 _______,  крайняя степень ожирения (из гр. 10 стр. 5.10.1) у мальчиков 8 ________.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755576" y="3861048"/>
            <a:ext cx="79928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(2005)                                                                       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 по ОКЕИ: человек - 792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числа с впервые в жизни  установленным диагнозом ожирение (из гр. 10 стр. 5.10)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юношей  1 _____, крайняя степень ожирения (из гр. 10 стр. 5.10.1) у юношей 2 ____.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683568" y="4832866"/>
            <a:ext cx="813690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(3006 и 4005)                                                        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 по ОКЕИ: человек - 792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зарегистрированных заболеваний ожирением (из гр. 4 стр. 5.10) у мужчин  1 ________, из них с впервые в жизни установленным диагнозом (из гр. 1) 2 _______,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крайняя степень ожирения (из гр. 4 стр. 5.10.1) у мужчин 3 __________, из них с впервые в жизни установленным диагнозом (из гр. 3) 4 _________.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755576" y="4365104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ФОРМУ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12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2924944"/>
            <a:ext cx="8064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			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83568" y="1412776"/>
            <a:ext cx="8136904" cy="1600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46825" algn="ctr"/>
                <a:tab pos="7427913" algn="r"/>
                <a:tab pos="9137650" algn="l"/>
                <a:tab pos="99488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числа новорожденных поступивших под наблюдение (табл. 1700) обследовано на: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фенилкетонурию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1 _________ , врожденный гипотиреоз 2__________ , адреногенитальный  синдром  3  _________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галактоземию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4  ___________  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муковисцидоз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5 ___________ ,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наследственные и /или врожденные заболевания  в рамках  расширенного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неонатального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скрининга 6__________, из них на наследственные болезни обмена методом тандемной масс- спектрометрии 7 _______ , спинальную мышечную дистрофию 8 _______ , первичные иммунодефициты 9 __________ 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46825" algn="ctr"/>
                <a:tab pos="7427913" algn="r"/>
                <a:tab pos="9137650" algn="l"/>
                <a:tab pos="9948863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908720"/>
            <a:ext cx="8136904" cy="338554"/>
          </a:xfrm>
          <a:prstGeom prst="rect">
            <a:avLst/>
          </a:prstGeom>
          <a:solidFill>
            <a:srgbClr val="A7D3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Внесены изменения в таблицу 1900: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755576" y="3789040"/>
          <a:ext cx="8064896" cy="2354952"/>
        </p:xfrm>
        <a:graphic>
          <a:graphicData uri="http://schemas.openxmlformats.org/drawingml/2006/table">
            <a:tbl>
              <a:tblPr/>
              <a:tblGrid>
                <a:gridCol w="8064896"/>
              </a:tblGrid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(4001)                                                                                                     Код по ОКЕИ -  человек - 792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Число физических лиц  зарегистрированных пациентов – всего 1 ______________ ,из них с диагнозом, установленным впервые в жизни,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2 ___________ 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состоит под диспансерным наблюдением на конец отчетного года (из гр. 15, стр. 1.0)  3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_________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общего числа зарегистрированных пациентов (из гр. 1) подлежало диспансерному наблюдению в соответствии с Порядком проведения диспансерного наблюдения за взрослыми, утвержденным приказом Минздрава России от 15 марта 2022 г. № 168н  4 ________, из них  с впервые в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жизни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установленным диагнозом (из гр. 4) 5 _______, из них находилось  под диспансерным наблюдением в отчетном году 6_______, из них с впервые в жизни установленным диагнозом 7 _______ .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														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83568" y="3212976"/>
            <a:ext cx="8136904" cy="338554"/>
          </a:xfrm>
          <a:prstGeom prst="rect">
            <a:avLst/>
          </a:prstGeom>
          <a:solidFill>
            <a:srgbClr val="A7D3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Внесены изменения в таблицу 4001: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700213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ФОРМА ФЕДЕРАЛЬНОГО  СТАТИСТИЧЕСКОГО НАБЛЮДЕНИЯ № 14</a:t>
            </a:r>
          </a:p>
          <a:p>
            <a:pPr defTabSz="957263"/>
            <a:endParaRPr lang="ru-RU" sz="2400" b="1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«</a:t>
            </a:r>
            <a:r>
              <a:rPr lang="ru-RU" sz="2400" b="1">
                <a:solidFill>
                  <a:schemeClr val="bg1"/>
                </a:solidFill>
              </a:rPr>
              <a:t>СВЕДЕНИЯ О ДЕЯТЕЛЬНОСТИ СТАЦИОНАРА</a:t>
            </a:r>
            <a:r>
              <a:rPr lang="ru-RU" sz="2400" b="1">
                <a:solidFill>
                  <a:srgbClr val="FFFFFF"/>
                </a:solidFill>
              </a:rPr>
              <a:t>»</a:t>
            </a:r>
          </a:p>
          <a:p>
            <a:pPr defTabSz="957263"/>
            <a:endParaRPr lang="en-US" sz="2400" b="1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2666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2666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66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ФЕДЕРАЛЬНОГО СТАТИСТИЧЕСКОГО  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НАБЛЮДЕНИЯ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50825" y="3644900"/>
            <a:ext cx="8424863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276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276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14</a:t>
            </a:r>
          </a:p>
        </p:txBody>
      </p:sp>
      <p:sp>
        <p:nvSpPr>
          <p:cNvPr id="327688" name="Rectangle 8"/>
          <p:cNvSpPr>
            <a:spLocks noChangeArrowheads="1"/>
          </p:cNvSpPr>
          <p:nvPr/>
        </p:nvSpPr>
        <p:spPr bwMode="auto">
          <a:xfrm>
            <a:off x="539750" y="476250"/>
            <a:ext cx="78486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b="1" dirty="0"/>
          </a:p>
          <a:p>
            <a:pPr algn="l"/>
            <a:r>
              <a:rPr lang="ru-RU" sz="1600" b="1" dirty="0">
                <a:solidFill>
                  <a:srgbClr val="CC0000"/>
                </a:solidFill>
              </a:rPr>
              <a:t>   </a:t>
            </a:r>
            <a:endParaRPr lang="ru-RU" sz="1600" b="1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508393"/>
            <a:ext cx="1786848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						Код по ОКЕИ: человек - 792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55576" y="1412776"/>
          <a:ext cx="7848871" cy="2346960"/>
        </p:xfrm>
        <a:graphic>
          <a:graphicData uri="http://schemas.openxmlformats.org/drawingml/2006/table">
            <a:tbl>
              <a:tblPr/>
              <a:tblGrid>
                <a:gridCol w="4830778"/>
                <a:gridCol w="1371721"/>
                <a:gridCol w="1646372"/>
              </a:tblGrid>
              <a:tr h="79066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новообразования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3.0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С00-D48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132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злокачественные новообразования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С00-С97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66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злокачественные новообразования молочной железы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С50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66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злокачественные новообразования глаза, головного мозга и других отделов центральной нервной системы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3.1.2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С69-С72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66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болезни кожи и подкожной клетчатки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13.0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L00-L98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66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 них: </a:t>
                      </a:r>
                    </a:p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пузырчатка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13.1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L10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атопический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дерматит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L20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683568" y="908720"/>
            <a:ext cx="8065963" cy="338554"/>
          </a:xfrm>
          <a:prstGeom prst="rect">
            <a:avLst/>
          </a:prstGeom>
          <a:solidFill>
            <a:srgbClr val="A7D3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90488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таблицу 2000 добавлены новые строки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83568" y="3861048"/>
            <a:ext cx="8065963" cy="338554"/>
          </a:xfrm>
          <a:prstGeom prst="rect">
            <a:avLst/>
          </a:prstGeom>
          <a:solidFill>
            <a:srgbClr val="A7D3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90488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Добавлена новая таблица 2801: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4221088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(2801) </a:t>
            </a:r>
          </a:p>
          <a:p>
            <a:pPr lvl="0" algn="just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 том числе, из таблицы 2800) экстракорпоральная мембранная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оксигенация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lvl="0" algn="just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1 суток 1 _________, до 3-х суток 2________, 30 суток и более 3______, </a:t>
            </a:r>
          </a:p>
          <a:p>
            <a:pPr lvl="0" algn="just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умерло: в течение 1 часа 4_______, в течение 1 суток 5 __________.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27470</TotalTime>
  <Words>6190</Words>
  <Application>Microsoft Office PowerPoint</Application>
  <PresentationFormat>Экран (4:3)</PresentationFormat>
  <Paragraphs>1856</Paragraphs>
  <Slides>54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развития медицинскойнауки</dc:title>
  <dc:creator>Apple</dc:creator>
  <cp:lastModifiedBy>hahalinaev</cp:lastModifiedBy>
  <cp:revision>1758</cp:revision>
  <cp:lastPrinted>2012-09-27T21:31:01Z</cp:lastPrinted>
  <dcterms:created xsi:type="dcterms:W3CDTF">2012-08-30T01:27:20Z</dcterms:created>
  <dcterms:modified xsi:type="dcterms:W3CDTF">2023-10-17T08:40:18Z</dcterms:modified>
</cp:coreProperties>
</file>